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317" r:id="rId6"/>
    <p:sldId id="318" r:id="rId7"/>
    <p:sldId id="260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272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48" r:id="rId25"/>
    <p:sldId id="334" r:id="rId26"/>
    <p:sldId id="335" r:id="rId27"/>
    <p:sldId id="349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50" r:id="rId38"/>
    <p:sldId id="345" r:id="rId39"/>
    <p:sldId id="351" r:id="rId40"/>
    <p:sldId id="346" r:id="rId41"/>
    <p:sldId id="270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90"/>
    <p:restoredTop sz="94720"/>
  </p:normalViewPr>
  <p:slideViewPr>
    <p:cSldViewPr snapToGrid="0" snapToObjects="1">
      <p:cViewPr varScale="1">
        <p:scale>
          <a:sx n="210" d="100"/>
          <a:sy n="210" d="100"/>
        </p:scale>
        <p:origin x="50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0863D6-9743-AD4B-A223-D59EA547A50C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B53BF6E-1DCD-3344-BC91-5B1E022A2236}">
      <dgm:prSet phldrT="[Text]" custT="1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/>
            <a:t>1)</a:t>
          </a:r>
        </a:p>
      </dgm:t>
    </dgm:pt>
    <dgm:pt modelId="{66B2BBD5-EBD4-2543-8EEF-107AB7281E65}" type="parTrans" cxnId="{DA6F3FE4-7FB5-274F-9EA1-15A50BCE5D16}">
      <dgm:prSet/>
      <dgm:spPr/>
      <dgm:t>
        <a:bodyPr/>
        <a:lstStyle/>
        <a:p>
          <a:endParaRPr lang="de-DE" sz="1400"/>
        </a:p>
      </dgm:t>
    </dgm:pt>
    <dgm:pt modelId="{C95C682A-D541-A645-B82D-98CAFA53F8D5}" type="sibTrans" cxnId="{DA6F3FE4-7FB5-274F-9EA1-15A50BCE5D16}">
      <dgm:prSet/>
      <dgm:spPr/>
      <dgm:t>
        <a:bodyPr/>
        <a:lstStyle/>
        <a:p>
          <a:endParaRPr lang="de-DE" sz="1400"/>
        </a:p>
      </dgm:t>
    </dgm:pt>
    <dgm:pt modelId="{BCE3A0FE-1B4E-B14E-9BD0-B072401CB14E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de-DE" sz="2400" b="1" dirty="0">
              <a:latin typeface="Optima" panose="02000503060000020004" pitchFamily="2" charset="0"/>
            </a:rPr>
            <a:t>Idee und Zielsetzung</a:t>
          </a:r>
          <a:endParaRPr lang="de-DE" sz="2400" b="1" dirty="0"/>
        </a:p>
      </dgm:t>
    </dgm:pt>
    <dgm:pt modelId="{B5D86D41-8FFE-224C-A34B-5F01A12C774A}" type="parTrans" cxnId="{4F2DF897-A8DA-7548-B70C-40B3A3D0A55B}">
      <dgm:prSet/>
      <dgm:spPr/>
      <dgm:t>
        <a:bodyPr/>
        <a:lstStyle/>
        <a:p>
          <a:endParaRPr lang="de-DE" sz="1400"/>
        </a:p>
      </dgm:t>
    </dgm:pt>
    <dgm:pt modelId="{D4D56112-D4E4-5244-8AB6-DCFD94FE25B6}" type="sibTrans" cxnId="{4F2DF897-A8DA-7548-B70C-40B3A3D0A55B}">
      <dgm:prSet/>
      <dgm:spPr/>
      <dgm:t>
        <a:bodyPr/>
        <a:lstStyle/>
        <a:p>
          <a:endParaRPr lang="de-DE" sz="1400"/>
        </a:p>
      </dgm:t>
    </dgm:pt>
    <dgm:pt modelId="{FDFDD18C-F03F-6F42-968E-A6EDB6D889CA}">
      <dgm:prSet phldrT="[Text]" custT="1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/>
            <a:t>2)</a:t>
          </a:r>
        </a:p>
      </dgm:t>
    </dgm:pt>
    <dgm:pt modelId="{AEC0536D-3640-394D-9243-1D1450808F78}" type="parTrans" cxnId="{3C1A39A8-9CC6-144D-9B2A-47B51DAFA3A3}">
      <dgm:prSet/>
      <dgm:spPr/>
      <dgm:t>
        <a:bodyPr/>
        <a:lstStyle/>
        <a:p>
          <a:endParaRPr lang="de-DE" sz="1400"/>
        </a:p>
      </dgm:t>
    </dgm:pt>
    <dgm:pt modelId="{A1A473BC-C4FF-A34C-B30E-EFD161AE3D59}" type="sibTrans" cxnId="{3C1A39A8-9CC6-144D-9B2A-47B51DAFA3A3}">
      <dgm:prSet/>
      <dgm:spPr/>
      <dgm:t>
        <a:bodyPr/>
        <a:lstStyle/>
        <a:p>
          <a:endParaRPr lang="de-DE" sz="1400"/>
        </a:p>
      </dgm:t>
    </dgm:pt>
    <dgm:pt modelId="{A86FC702-5B40-6F4F-9847-330243FDB706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de-DE" sz="2400" dirty="0">
              <a:latin typeface="Optima" panose="02000503060000020004" pitchFamily="2" charset="0"/>
            </a:rPr>
            <a:t>Verschiedene Beispiele der Hyperebene</a:t>
          </a:r>
          <a:endParaRPr lang="de-DE" sz="2400" dirty="0"/>
        </a:p>
      </dgm:t>
    </dgm:pt>
    <dgm:pt modelId="{60E04FCF-6B4C-7C4F-A41B-8FB723710006}" type="parTrans" cxnId="{C04A23D4-9229-1D41-9D4F-C5659002FE6A}">
      <dgm:prSet/>
      <dgm:spPr/>
      <dgm:t>
        <a:bodyPr/>
        <a:lstStyle/>
        <a:p>
          <a:endParaRPr lang="de-DE" sz="1400"/>
        </a:p>
      </dgm:t>
    </dgm:pt>
    <dgm:pt modelId="{A5C40B70-0A28-A64E-B998-B0F753BE8723}" type="sibTrans" cxnId="{C04A23D4-9229-1D41-9D4F-C5659002FE6A}">
      <dgm:prSet/>
      <dgm:spPr/>
      <dgm:t>
        <a:bodyPr/>
        <a:lstStyle/>
        <a:p>
          <a:endParaRPr lang="de-DE" sz="1400"/>
        </a:p>
      </dgm:t>
    </dgm:pt>
    <dgm:pt modelId="{017B5EE8-94F7-7741-BD9D-2587ABED1CCE}">
      <dgm:prSet phldrT="[Text]" custT="1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/>
            <a:t>3)</a:t>
          </a:r>
        </a:p>
      </dgm:t>
    </dgm:pt>
    <dgm:pt modelId="{BECAE003-4861-4145-B910-5ABDB6D06E5E}" type="parTrans" cxnId="{B20D72D6-D993-D849-AACF-0E0F2D38FA6B}">
      <dgm:prSet/>
      <dgm:spPr/>
      <dgm:t>
        <a:bodyPr/>
        <a:lstStyle/>
        <a:p>
          <a:endParaRPr lang="de-DE" sz="1400"/>
        </a:p>
      </dgm:t>
    </dgm:pt>
    <dgm:pt modelId="{D941694F-8791-FA48-B60B-D966AE72CD94}" type="sibTrans" cxnId="{B20D72D6-D993-D849-AACF-0E0F2D38FA6B}">
      <dgm:prSet/>
      <dgm:spPr/>
      <dgm:t>
        <a:bodyPr/>
        <a:lstStyle/>
        <a:p>
          <a:endParaRPr lang="de-DE" sz="1400"/>
        </a:p>
      </dgm:t>
    </dgm:pt>
    <dgm:pt modelId="{CC17A5D7-BC36-A644-852D-915235F5E489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 dirty="0">
              <a:latin typeface="Optima" panose="02000503060000020004" pitchFamily="2" charset="0"/>
            </a:rPr>
            <a:t>Exkurs Kernel Trick</a:t>
          </a:r>
          <a:endParaRPr lang="de-DE" sz="2400" dirty="0"/>
        </a:p>
      </dgm:t>
    </dgm:pt>
    <dgm:pt modelId="{5AB961BC-FB28-E74D-B381-6A292083A0E0}" type="parTrans" cxnId="{61ACCFB5-9305-B14B-86F9-BB83AE823893}">
      <dgm:prSet/>
      <dgm:spPr/>
      <dgm:t>
        <a:bodyPr/>
        <a:lstStyle/>
        <a:p>
          <a:endParaRPr lang="de-DE" sz="1400"/>
        </a:p>
      </dgm:t>
    </dgm:pt>
    <dgm:pt modelId="{75A30ED3-B807-0444-9330-67BBD2A12A5A}" type="sibTrans" cxnId="{61ACCFB5-9305-B14B-86F9-BB83AE823893}">
      <dgm:prSet/>
      <dgm:spPr/>
      <dgm:t>
        <a:bodyPr/>
        <a:lstStyle/>
        <a:p>
          <a:endParaRPr lang="de-DE" sz="1400"/>
        </a:p>
      </dgm:t>
    </dgm:pt>
    <dgm:pt modelId="{9F232982-B17E-BB44-8CC9-BC8D540E25AE}" type="pres">
      <dgm:prSet presAssocID="{BE0863D6-9743-AD4B-A223-D59EA547A50C}" presName="linearFlow" presStyleCnt="0">
        <dgm:presLayoutVars>
          <dgm:dir/>
          <dgm:animLvl val="lvl"/>
          <dgm:resizeHandles val="exact"/>
        </dgm:presLayoutVars>
      </dgm:prSet>
      <dgm:spPr/>
    </dgm:pt>
    <dgm:pt modelId="{51168F52-8DA3-B049-AC28-FE77C8FAC9E1}" type="pres">
      <dgm:prSet presAssocID="{5B53BF6E-1DCD-3344-BC91-5B1E022A2236}" presName="composite" presStyleCnt="0"/>
      <dgm:spPr/>
    </dgm:pt>
    <dgm:pt modelId="{8BE6E343-EBF7-9143-8EC2-D6C6E56837B5}" type="pres">
      <dgm:prSet presAssocID="{5B53BF6E-1DCD-3344-BC91-5B1E022A223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46217F9-6C37-6248-82FE-BF4901C02AD9}" type="pres">
      <dgm:prSet presAssocID="{5B53BF6E-1DCD-3344-BC91-5B1E022A2236}" presName="descendantText" presStyleLbl="alignAcc1" presStyleIdx="0" presStyleCnt="3">
        <dgm:presLayoutVars>
          <dgm:bulletEnabled val="1"/>
        </dgm:presLayoutVars>
      </dgm:prSet>
      <dgm:spPr/>
    </dgm:pt>
    <dgm:pt modelId="{6E54B18A-6FC6-CC43-A447-E6F6068864D6}" type="pres">
      <dgm:prSet presAssocID="{C95C682A-D541-A645-B82D-98CAFA53F8D5}" presName="sp" presStyleCnt="0"/>
      <dgm:spPr/>
    </dgm:pt>
    <dgm:pt modelId="{D46AF29D-8085-5D42-955B-E7F8AE245007}" type="pres">
      <dgm:prSet presAssocID="{FDFDD18C-F03F-6F42-968E-A6EDB6D889CA}" presName="composite" presStyleCnt="0"/>
      <dgm:spPr/>
    </dgm:pt>
    <dgm:pt modelId="{B0DE5943-F757-B049-B6A8-597FCA98D55A}" type="pres">
      <dgm:prSet presAssocID="{FDFDD18C-F03F-6F42-968E-A6EDB6D889C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928E41C-5363-3347-911C-7B6C2E15743E}" type="pres">
      <dgm:prSet presAssocID="{FDFDD18C-F03F-6F42-968E-A6EDB6D889CA}" presName="descendantText" presStyleLbl="alignAcc1" presStyleIdx="1" presStyleCnt="3">
        <dgm:presLayoutVars>
          <dgm:bulletEnabled val="1"/>
        </dgm:presLayoutVars>
      </dgm:prSet>
      <dgm:spPr/>
    </dgm:pt>
    <dgm:pt modelId="{6BEF53AC-3D43-1948-8F3B-A6371BC25F32}" type="pres">
      <dgm:prSet presAssocID="{A1A473BC-C4FF-A34C-B30E-EFD161AE3D59}" presName="sp" presStyleCnt="0"/>
      <dgm:spPr/>
    </dgm:pt>
    <dgm:pt modelId="{84631507-5A0B-FB41-9CC6-DB151B18DDFC}" type="pres">
      <dgm:prSet presAssocID="{017B5EE8-94F7-7741-BD9D-2587ABED1CCE}" presName="composite" presStyleCnt="0"/>
      <dgm:spPr/>
    </dgm:pt>
    <dgm:pt modelId="{7075BFA8-40A4-164C-B72C-D4C54369ADD7}" type="pres">
      <dgm:prSet presAssocID="{017B5EE8-94F7-7741-BD9D-2587ABED1CC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7BAB34E-0619-374A-916F-DD7C96EDB491}" type="pres">
      <dgm:prSet presAssocID="{017B5EE8-94F7-7741-BD9D-2587ABED1CC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A26700E-30BB-5E4E-9621-4A68DEFCF0D0}" type="presOf" srcId="{BE0863D6-9743-AD4B-A223-D59EA547A50C}" destId="{9F232982-B17E-BB44-8CC9-BC8D540E25AE}" srcOrd="0" destOrd="0" presId="urn:microsoft.com/office/officeart/2005/8/layout/chevron2"/>
    <dgm:cxn modelId="{F05B0056-3AD9-CB45-8557-3E7CFABE8A47}" type="presOf" srcId="{017B5EE8-94F7-7741-BD9D-2587ABED1CCE}" destId="{7075BFA8-40A4-164C-B72C-D4C54369ADD7}" srcOrd="0" destOrd="0" presId="urn:microsoft.com/office/officeart/2005/8/layout/chevron2"/>
    <dgm:cxn modelId="{4F2DF897-A8DA-7548-B70C-40B3A3D0A55B}" srcId="{5B53BF6E-1DCD-3344-BC91-5B1E022A2236}" destId="{BCE3A0FE-1B4E-B14E-9BD0-B072401CB14E}" srcOrd="0" destOrd="0" parTransId="{B5D86D41-8FFE-224C-A34B-5F01A12C774A}" sibTransId="{D4D56112-D4E4-5244-8AB6-DCFD94FE25B6}"/>
    <dgm:cxn modelId="{BF36D79C-3A92-9543-A8F0-817F63759EEC}" type="presOf" srcId="{CC17A5D7-BC36-A644-852D-915235F5E489}" destId="{C7BAB34E-0619-374A-916F-DD7C96EDB491}" srcOrd="0" destOrd="0" presId="urn:microsoft.com/office/officeart/2005/8/layout/chevron2"/>
    <dgm:cxn modelId="{3C1A39A8-9CC6-144D-9B2A-47B51DAFA3A3}" srcId="{BE0863D6-9743-AD4B-A223-D59EA547A50C}" destId="{FDFDD18C-F03F-6F42-968E-A6EDB6D889CA}" srcOrd="1" destOrd="0" parTransId="{AEC0536D-3640-394D-9243-1D1450808F78}" sibTransId="{A1A473BC-C4FF-A34C-B30E-EFD161AE3D59}"/>
    <dgm:cxn modelId="{181C2FAB-412B-904D-812B-08FCAA2014BC}" type="presOf" srcId="{BCE3A0FE-1B4E-B14E-9BD0-B072401CB14E}" destId="{646217F9-6C37-6248-82FE-BF4901C02AD9}" srcOrd="0" destOrd="0" presId="urn:microsoft.com/office/officeart/2005/8/layout/chevron2"/>
    <dgm:cxn modelId="{61ACCFB5-9305-B14B-86F9-BB83AE823893}" srcId="{017B5EE8-94F7-7741-BD9D-2587ABED1CCE}" destId="{CC17A5D7-BC36-A644-852D-915235F5E489}" srcOrd="0" destOrd="0" parTransId="{5AB961BC-FB28-E74D-B381-6A292083A0E0}" sibTransId="{75A30ED3-B807-0444-9330-67BBD2A12A5A}"/>
    <dgm:cxn modelId="{39250AB9-CE39-C546-9135-2228C40ABF8C}" type="presOf" srcId="{A86FC702-5B40-6F4F-9847-330243FDB706}" destId="{3928E41C-5363-3347-911C-7B6C2E15743E}" srcOrd="0" destOrd="0" presId="urn:microsoft.com/office/officeart/2005/8/layout/chevron2"/>
    <dgm:cxn modelId="{0FB0B7BC-6A93-2A40-90DC-6B70AC3129A8}" type="presOf" srcId="{5B53BF6E-1DCD-3344-BC91-5B1E022A2236}" destId="{8BE6E343-EBF7-9143-8EC2-D6C6E56837B5}" srcOrd="0" destOrd="0" presId="urn:microsoft.com/office/officeart/2005/8/layout/chevron2"/>
    <dgm:cxn modelId="{C04A23D4-9229-1D41-9D4F-C5659002FE6A}" srcId="{FDFDD18C-F03F-6F42-968E-A6EDB6D889CA}" destId="{A86FC702-5B40-6F4F-9847-330243FDB706}" srcOrd="0" destOrd="0" parTransId="{60E04FCF-6B4C-7C4F-A41B-8FB723710006}" sibTransId="{A5C40B70-0A28-A64E-B998-B0F753BE8723}"/>
    <dgm:cxn modelId="{B20D72D6-D993-D849-AACF-0E0F2D38FA6B}" srcId="{BE0863D6-9743-AD4B-A223-D59EA547A50C}" destId="{017B5EE8-94F7-7741-BD9D-2587ABED1CCE}" srcOrd="2" destOrd="0" parTransId="{BECAE003-4861-4145-B910-5ABDB6D06E5E}" sibTransId="{D941694F-8791-FA48-B60B-D966AE72CD94}"/>
    <dgm:cxn modelId="{DA6F3FE4-7FB5-274F-9EA1-15A50BCE5D16}" srcId="{BE0863D6-9743-AD4B-A223-D59EA547A50C}" destId="{5B53BF6E-1DCD-3344-BC91-5B1E022A2236}" srcOrd="0" destOrd="0" parTransId="{66B2BBD5-EBD4-2543-8EEF-107AB7281E65}" sibTransId="{C95C682A-D541-A645-B82D-98CAFA53F8D5}"/>
    <dgm:cxn modelId="{181C2EFA-FA1B-7544-A1D5-1AB55C75587D}" type="presOf" srcId="{FDFDD18C-F03F-6F42-968E-A6EDB6D889CA}" destId="{B0DE5943-F757-B049-B6A8-597FCA98D55A}" srcOrd="0" destOrd="0" presId="urn:microsoft.com/office/officeart/2005/8/layout/chevron2"/>
    <dgm:cxn modelId="{AB3213F7-2B9A-0447-AA95-C89720964B57}" type="presParOf" srcId="{9F232982-B17E-BB44-8CC9-BC8D540E25AE}" destId="{51168F52-8DA3-B049-AC28-FE77C8FAC9E1}" srcOrd="0" destOrd="0" presId="urn:microsoft.com/office/officeart/2005/8/layout/chevron2"/>
    <dgm:cxn modelId="{73C93AE4-3BA5-2542-8D24-08D0EA5986BC}" type="presParOf" srcId="{51168F52-8DA3-B049-AC28-FE77C8FAC9E1}" destId="{8BE6E343-EBF7-9143-8EC2-D6C6E56837B5}" srcOrd="0" destOrd="0" presId="urn:microsoft.com/office/officeart/2005/8/layout/chevron2"/>
    <dgm:cxn modelId="{4F7A7782-5578-FC44-BA97-EC24DF2FE2BA}" type="presParOf" srcId="{51168F52-8DA3-B049-AC28-FE77C8FAC9E1}" destId="{646217F9-6C37-6248-82FE-BF4901C02AD9}" srcOrd="1" destOrd="0" presId="urn:microsoft.com/office/officeart/2005/8/layout/chevron2"/>
    <dgm:cxn modelId="{268F6C84-382B-3F46-9834-8C21C25EB010}" type="presParOf" srcId="{9F232982-B17E-BB44-8CC9-BC8D540E25AE}" destId="{6E54B18A-6FC6-CC43-A447-E6F6068864D6}" srcOrd="1" destOrd="0" presId="urn:microsoft.com/office/officeart/2005/8/layout/chevron2"/>
    <dgm:cxn modelId="{0F3614C6-0E55-7D42-8789-87346554D44B}" type="presParOf" srcId="{9F232982-B17E-BB44-8CC9-BC8D540E25AE}" destId="{D46AF29D-8085-5D42-955B-E7F8AE245007}" srcOrd="2" destOrd="0" presId="urn:microsoft.com/office/officeart/2005/8/layout/chevron2"/>
    <dgm:cxn modelId="{CDA3E16E-4574-4040-A16C-023C9EE395E5}" type="presParOf" srcId="{D46AF29D-8085-5D42-955B-E7F8AE245007}" destId="{B0DE5943-F757-B049-B6A8-597FCA98D55A}" srcOrd="0" destOrd="0" presId="urn:microsoft.com/office/officeart/2005/8/layout/chevron2"/>
    <dgm:cxn modelId="{81873A85-5DFA-7848-B1F3-04EA6449572A}" type="presParOf" srcId="{D46AF29D-8085-5D42-955B-E7F8AE245007}" destId="{3928E41C-5363-3347-911C-7B6C2E15743E}" srcOrd="1" destOrd="0" presId="urn:microsoft.com/office/officeart/2005/8/layout/chevron2"/>
    <dgm:cxn modelId="{EF0B0A49-9375-D444-B381-19326295E0EB}" type="presParOf" srcId="{9F232982-B17E-BB44-8CC9-BC8D540E25AE}" destId="{6BEF53AC-3D43-1948-8F3B-A6371BC25F32}" srcOrd="3" destOrd="0" presId="urn:microsoft.com/office/officeart/2005/8/layout/chevron2"/>
    <dgm:cxn modelId="{F5643982-300F-5440-B41E-3F2653F06D6F}" type="presParOf" srcId="{9F232982-B17E-BB44-8CC9-BC8D540E25AE}" destId="{84631507-5A0B-FB41-9CC6-DB151B18DDFC}" srcOrd="4" destOrd="0" presId="urn:microsoft.com/office/officeart/2005/8/layout/chevron2"/>
    <dgm:cxn modelId="{02260665-0BFB-6746-B382-009ACDBC0A50}" type="presParOf" srcId="{84631507-5A0B-FB41-9CC6-DB151B18DDFC}" destId="{7075BFA8-40A4-164C-B72C-D4C54369ADD7}" srcOrd="0" destOrd="0" presId="urn:microsoft.com/office/officeart/2005/8/layout/chevron2"/>
    <dgm:cxn modelId="{D548975E-4DFF-784B-BFF2-E2A8DE0736A4}" type="presParOf" srcId="{84631507-5A0B-FB41-9CC6-DB151B18DDFC}" destId="{C7BAB34E-0619-374A-916F-DD7C96EDB49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0863D6-9743-AD4B-A223-D59EA547A50C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B53BF6E-1DCD-3344-BC91-5B1E022A2236}">
      <dgm:prSet phldrT="[Text]" custT="1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/>
            <a:t>1)</a:t>
          </a:r>
        </a:p>
      </dgm:t>
    </dgm:pt>
    <dgm:pt modelId="{66B2BBD5-EBD4-2543-8EEF-107AB7281E65}" type="parTrans" cxnId="{DA6F3FE4-7FB5-274F-9EA1-15A50BCE5D16}">
      <dgm:prSet/>
      <dgm:spPr/>
      <dgm:t>
        <a:bodyPr/>
        <a:lstStyle/>
        <a:p>
          <a:endParaRPr lang="de-DE" sz="1400"/>
        </a:p>
      </dgm:t>
    </dgm:pt>
    <dgm:pt modelId="{C95C682A-D541-A645-B82D-98CAFA53F8D5}" type="sibTrans" cxnId="{DA6F3FE4-7FB5-274F-9EA1-15A50BCE5D16}">
      <dgm:prSet/>
      <dgm:spPr/>
      <dgm:t>
        <a:bodyPr/>
        <a:lstStyle/>
        <a:p>
          <a:endParaRPr lang="de-DE" sz="1400"/>
        </a:p>
      </dgm:t>
    </dgm:pt>
    <dgm:pt modelId="{BCE3A0FE-1B4E-B14E-9BD0-B072401CB14E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de-DE" sz="2400" b="0" dirty="0">
              <a:latin typeface="Optima" panose="02000503060000020004" pitchFamily="2" charset="0"/>
            </a:rPr>
            <a:t>Idee und Zielsetzung</a:t>
          </a:r>
          <a:endParaRPr lang="de-DE" sz="2400" b="0" dirty="0"/>
        </a:p>
      </dgm:t>
    </dgm:pt>
    <dgm:pt modelId="{B5D86D41-8FFE-224C-A34B-5F01A12C774A}" type="parTrans" cxnId="{4F2DF897-A8DA-7548-B70C-40B3A3D0A55B}">
      <dgm:prSet/>
      <dgm:spPr/>
      <dgm:t>
        <a:bodyPr/>
        <a:lstStyle/>
        <a:p>
          <a:endParaRPr lang="de-DE" sz="1400"/>
        </a:p>
      </dgm:t>
    </dgm:pt>
    <dgm:pt modelId="{D4D56112-D4E4-5244-8AB6-DCFD94FE25B6}" type="sibTrans" cxnId="{4F2DF897-A8DA-7548-B70C-40B3A3D0A55B}">
      <dgm:prSet/>
      <dgm:spPr/>
      <dgm:t>
        <a:bodyPr/>
        <a:lstStyle/>
        <a:p>
          <a:endParaRPr lang="de-DE" sz="1400"/>
        </a:p>
      </dgm:t>
    </dgm:pt>
    <dgm:pt modelId="{FDFDD18C-F03F-6F42-968E-A6EDB6D889CA}">
      <dgm:prSet phldrT="[Text]" custT="1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/>
            <a:t>2)</a:t>
          </a:r>
        </a:p>
      </dgm:t>
    </dgm:pt>
    <dgm:pt modelId="{AEC0536D-3640-394D-9243-1D1450808F78}" type="parTrans" cxnId="{3C1A39A8-9CC6-144D-9B2A-47B51DAFA3A3}">
      <dgm:prSet/>
      <dgm:spPr/>
      <dgm:t>
        <a:bodyPr/>
        <a:lstStyle/>
        <a:p>
          <a:endParaRPr lang="de-DE" sz="1400"/>
        </a:p>
      </dgm:t>
    </dgm:pt>
    <dgm:pt modelId="{A1A473BC-C4FF-A34C-B30E-EFD161AE3D59}" type="sibTrans" cxnId="{3C1A39A8-9CC6-144D-9B2A-47B51DAFA3A3}">
      <dgm:prSet/>
      <dgm:spPr/>
      <dgm:t>
        <a:bodyPr/>
        <a:lstStyle/>
        <a:p>
          <a:endParaRPr lang="de-DE" sz="1400"/>
        </a:p>
      </dgm:t>
    </dgm:pt>
    <dgm:pt modelId="{A86FC702-5B40-6F4F-9847-330243FDB706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de-DE" sz="2400" b="1" dirty="0">
              <a:latin typeface="Optima" panose="02000503060000020004" pitchFamily="2" charset="0"/>
            </a:rPr>
            <a:t>Verschiedene Beispiele der Hyperebene</a:t>
          </a:r>
          <a:endParaRPr lang="de-DE" sz="2400" b="1" dirty="0"/>
        </a:p>
      </dgm:t>
    </dgm:pt>
    <dgm:pt modelId="{60E04FCF-6B4C-7C4F-A41B-8FB723710006}" type="parTrans" cxnId="{C04A23D4-9229-1D41-9D4F-C5659002FE6A}">
      <dgm:prSet/>
      <dgm:spPr/>
      <dgm:t>
        <a:bodyPr/>
        <a:lstStyle/>
        <a:p>
          <a:endParaRPr lang="de-DE" sz="1400"/>
        </a:p>
      </dgm:t>
    </dgm:pt>
    <dgm:pt modelId="{A5C40B70-0A28-A64E-B998-B0F753BE8723}" type="sibTrans" cxnId="{C04A23D4-9229-1D41-9D4F-C5659002FE6A}">
      <dgm:prSet/>
      <dgm:spPr/>
      <dgm:t>
        <a:bodyPr/>
        <a:lstStyle/>
        <a:p>
          <a:endParaRPr lang="de-DE" sz="1400"/>
        </a:p>
      </dgm:t>
    </dgm:pt>
    <dgm:pt modelId="{017B5EE8-94F7-7741-BD9D-2587ABED1CCE}">
      <dgm:prSet phldrT="[Text]" custT="1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/>
            <a:t>3)</a:t>
          </a:r>
        </a:p>
      </dgm:t>
    </dgm:pt>
    <dgm:pt modelId="{BECAE003-4861-4145-B910-5ABDB6D06E5E}" type="parTrans" cxnId="{B20D72D6-D993-D849-AACF-0E0F2D38FA6B}">
      <dgm:prSet/>
      <dgm:spPr/>
      <dgm:t>
        <a:bodyPr/>
        <a:lstStyle/>
        <a:p>
          <a:endParaRPr lang="de-DE" sz="1400"/>
        </a:p>
      </dgm:t>
    </dgm:pt>
    <dgm:pt modelId="{D941694F-8791-FA48-B60B-D966AE72CD94}" type="sibTrans" cxnId="{B20D72D6-D993-D849-AACF-0E0F2D38FA6B}">
      <dgm:prSet/>
      <dgm:spPr/>
      <dgm:t>
        <a:bodyPr/>
        <a:lstStyle/>
        <a:p>
          <a:endParaRPr lang="de-DE" sz="1400"/>
        </a:p>
      </dgm:t>
    </dgm:pt>
    <dgm:pt modelId="{CC17A5D7-BC36-A644-852D-915235F5E489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 dirty="0">
              <a:latin typeface="Optima" panose="02000503060000020004" pitchFamily="2" charset="0"/>
            </a:rPr>
            <a:t>Exkurs Kernel Trick</a:t>
          </a:r>
          <a:endParaRPr lang="de-DE" sz="2400" dirty="0"/>
        </a:p>
      </dgm:t>
    </dgm:pt>
    <dgm:pt modelId="{5AB961BC-FB28-E74D-B381-6A292083A0E0}" type="parTrans" cxnId="{61ACCFB5-9305-B14B-86F9-BB83AE823893}">
      <dgm:prSet/>
      <dgm:spPr/>
      <dgm:t>
        <a:bodyPr/>
        <a:lstStyle/>
        <a:p>
          <a:endParaRPr lang="de-DE" sz="1400"/>
        </a:p>
      </dgm:t>
    </dgm:pt>
    <dgm:pt modelId="{75A30ED3-B807-0444-9330-67BBD2A12A5A}" type="sibTrans" cxnId="{61ACCFB5-9305-B14B-86F9-BB83AE823893}">
      <dgm:prSet/>
      <dgm:spPr/>
      <dgm:t>
        <a:bodyPr/>
        <a:lstStyle/>
        <a:p>
          <a:endParaRPr lang="de-DE" sz="1400"/>
        </a:p>
      </dgm:t>
    </dgm:pt>
    <dgm:pt modelId="{9F232982-B17E-BB44-8CC9-BC8D540E25AE}" type="pres">
      <dgm:prSet presAssocID="{BE0863D6-9743-AD4B-A223-D59EA547A50C}" presName="linearFlow" presStyleCnt="0">
        <dgm:presLayoutVars>
          <dgm:dir/>
          <dgm:animLvl val="lvl"/>
          <dgm:resizeHandles val="exact"/>
        </dgm:presLayoutVars>
      </dgm:prSet>
      <dgm:spPr/>
    </dgm:pt>
    <dgm:pt modelId="{51168F52-8DA3-B049-AC28-FE77C8FAC9E1}" type="pres">
      <dgm:prSet presAssocID="{5B53BF6E-1DCD-3344-BC91-5B1E022A2236}" presName="composite" presStyleCnt="0"/>
      <dgm:spPr/>
    </dgm:pt>
    <dgm:pt modelId="{8BE6E343-EBF7-9143-8EC2-D6C6E56837B5}" type="pres">
      <dgm:prSet presAssocID="{5B53BF6E-1DCD-3344-BC91-5B1E022A223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46217F9-6C37-6248-82FE-BF4901C02AD9}" type="pres">
      <dgm:prSet presAssocID="{5B53BF6E-1DCD-3344-BC91-5B1E022A2236}" presName="descendantText" presStyleLbl="alignAcc1" presStyleIdx="0" presStyleCnt="3">
        <dgm:presLayoutVars>
          <dgm:bulletEnabled val="1"/>
        </dgm:presLayoutVars>
      </dgm:prSet>
      <dgm:spPr/>
    </dgm:pt>
    <dgm:pt modelId="{6E54B18A-6FC6-CC43-A447-E6F6068864D6}" type="pres">
      <dgm:prSet presAssocID="{C95C682A-D541-A645-B82D-98CAFA53F8D5}" presName="sp" presStyleCnt="0"/>
      <dgm:spPr/>
    </dgm:pt>
    <dgm:pt modelId="{D46AF29D-8085-5D42-955B-E7F8AE245007}" type="pres">
      <dgm:prSet presAssocID="{FDFDD18C-F03F-6F42-968E-A6EDB6D889CA}" presName="composite" presStyleCnt="0"/>
      <dgm:spPr/>
    </dgm:pt>
    <dgm:pt modelId="{B0DE5943-F757-B049-B6A8-597FCA98D55A}" type="pres">
      <dgm:prSet presAssocID="{FDFDD18C-F03F-6F42-968E-A6EDB6D889C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928E41C-5363-3347-911C-7B6C2E15743E}" type="pres">
      <dgm:prSet presAssocID="{FDFDD18C-F03F-6F42-968E-A6EDB6D889CA}" presName="descendantText" presStyleLbl="alignAcc1" presStyleIdx="1" presStyleCnt="3">
        <dgm:presLayoutVars>
          <dgm:bulletEnabled val="1"/>
        </dgm:presLayoutVars>
      </dgm:prSet>
      <dgm:spPr/>
    </dgm:pt>
    <dgm:pt modelId="{6BEF53AC-3D43-1948-8F3B-A6371BC25F32}" type="pres">
      <dgm:prSet presAssocID="{A1A473BC-C4FF-A34C-B30E-EFD161AE3D59}" presName="sp" presStyleCnt="0"/>
      <dgm:spPr/>
    </dgm:pt>
    <dgm:pt modelId="{84631507-5A0B-FB41-9CC6-DB151B18DDFC}" type="pres">
      <dgm:prSet presAssocID="{017B5EE8-94F7-7741-BD9D-2587ABED1CCE}" presName="composite" presStyleCnt="0"/>
      <dgm:spPr/>
    </dgm:pt>
    <dgm:pt modelId="{7075BFA8-40A4-164C-B72C-D4C54369ADD7}" type="pres">
      <dgm:prSet presAssocID="{017B5EE8-94F7-7741-BD9D-2587ABED1CC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7BAB34E-0619-374A-916F-DD7C96EDB491}" type="pres">
      <dgm:prSet presAssocID="{017B5EE8-94F7-7741-BD9D-2587ABED1CC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A26700E-30BB-5E4E-9621-4A68DEFCF0D0}" type="presOf" srcId="{BE0863D6-9743-AD4B-A223-D59EA547A50C}" destId="{9F232982-B17E-BB44-8CC9-BC8D540E25AE}" srcOrd="0" destOrd="0" presId="urn:microsoft.com/office/officeart/2005/8/layout/chevron2"/>
    <dgm:cxn modelId="{F05B0056-3AD9-CB45-8557-3E7CFABE8A47}" type="presOf" srcId="{017B5EE8-94F7-7741-BD9D-2587ABED1CCE}" destId="{7075BFA8-40A4-164C-B72C-D4C54369ADD7}" srcOrd="0" destOrd="0" presId="urn:microsoft.com/office/officeart/2005/8/layout/chevron2"/>
    <dgm:cxn modelId="{4F2DF897-A8DA-7548-B70C-40B3A3D0A55B}" srcId="{5B53BF6E-1DCD-3344-BC91-5B1E022A2236}" destId="{BCE3A0FE-1B4E-B14E-9BD0-B072401CB14E}" srcOrd="0" destOrd="0" parTransId="{B5D86D41-8FFE-224C-A34B-5F01A12C774A}" sibTransId="{D4D56112-D4E4-5244-8AB6-DCFD94FE25B6}"/>
    <dgm:cxn modelId="{BF36D79C-3A92-9543-A8F0-817F63759EEC}" type="presOf" srcId="{CC17A5D7-BC36-A644-852D-915235F5E489}" destId="{C7BAB34E-0619-374A-916F-DD7C96EDB491}" srcOrd="0" destOrd="0" presId="urn:microsoft.com/office/officeart/2005/8/layout/chevron2"/>
    <dgm:cxn modelId="{3C1A39A8-9CC6-144D-9B2A-47B51DAFA3A3}" srcId="{BE0863D6-9743-AD4B-A223-D59EA547A50C}" destId="{FDFDD18C-F03F-6F42-968E-A6EDB6D889CA}" srcOrd="1" destOrd="0" parTransId="{AEC0536D-3640-394D-9243-1D1450808F78}" sibTransId="{A1A473BC-C4FF-A34C-B30E-EFD161AE3D59}"/>
    <dgm:cxn modelId="{181C2FAB-412B-904D-812B-08FCAA2014BC}" type="presOf" srcId="{BCE3A0FE-1B4E-B14E-9BD0-B072401CB14E}" destId="{646217F9-6C37-6248-82FE-BF4901C02AD9}" srcOrd="0" destOrd="0" presId="urn:microsoft.com/office/officeart/2005/8/layout/chevron2"/>
    <dgm:cxn modelId="{61ACCFB5-9305-B14B-86F9-BB83AE823893}" srcId="{017B5EE8-94F7-7741-BD9D-2587ABED1CCE}" destId="{CC17A5D7-BC36-A644-852D-915235F5E489}" srcOrd="0" destOrd="0" parTransId="{5AB961BC-FB28-E74D-B381-6A292083A0E0}" sibTransId="{75A30ED3-B807-0444-9330-67BBD2A12A5A}"/>
    <dgm:cxn modelId="{39250AB9-CE39-C546-9135-2228C40ABF8C}" type="presOf" srcId="{A86FC702-5B40-6F4F-9847-330243FDB706}" destId="{3928E41C-5363-3347-911C-7B6C2E15743E}" srcOrd="0" destOrd="0" presId="urn:microsoft.com/office/officeart/2005/8/layout/chevron2"/>
    <dgm:cxn modelId="{0FB0B7BC-6A93-2A40-90DC-6B70AC3129A8}" type="presOf" srcId="{5B53BF6E-1DCD-3344-BC91-5B1E022A2236}" destId="{8BE6E343-EBF7-9143-8EC2-D6C6E56837B5}" srcOrd="0" destOrd="0" presId="urn:microsoft.com/office/officeart/2005/8/layout/chevron2"/>
    <dgm:cxn modelId="{C04A23D4-9229-1D41-9D4F-C5659002FE6A}" srcId="{FDFDD18C-F03F-6F42-968E-A6EDB6D889CA}" destId="{A86FC702-5B40-6F4F-9847-330243FDB706}" srcOrd="0" destOrd="0" parTransId="{60E04FCF-6B4C-7C4F-A41B-8FB723710006}" sibTransId="{A5C40B70-0A28-A64E-B998-B0F753BE8723}"/>
    <dgm:cxn modelId="{B20D72D6-D993-D849-AACF-0E0F2D38FA6B}" srcId="{BE0863D6-9743-AD4B-A223-D59EA547A50C}" destId="{017B5EE8-94F7-7741-BD9D-2587ABED1CCE}" srcOrd="2" destOrd="0" parTransId="{BECAE003-4861-4145-B910-5ABDB6D06E5E}" sibTransId="{D941694F-8791-FA48-B60B-D966AE72CD94}"/>
    <dgm:cxn modelId="{DA6F3FE4-7FB5-274F-9EA1-15A50BCE5D16}" srcId="{BE0863D6-9743-AD4B-A223-D59EA547A50C}" destId="{5B53BF6E-1DCD-3344-BC91-5B1E022A2236}" srcOrd="0" destOrd="0" parTransId="{66B2BBD5-EBD4-2543-8EEF-107AB7281E65}" sibTransId="{C95C682A-D541-A645-B82D-98CAFA53F8D5}"/>
    <dgm:cxn modelId="{181C2EFA-FA1B-7544-A1D5-1AB55C75587D}" type="presOf" srcId="{FDFDD18C-F03F-6F42-968E-A6EDB6D889CA}" destId="{B0DE5943-F757-B049-B6A8-597FCA98D55A}" srcOrd="0" destOrd="0" presId="urn:microsoft.com/office/officeart/2005/8/layout/chevron2"/>
    <dgm:cxn modelId="{AB3213F7-2B9A-0447-AA95-C89720964B57}" type="presParOf" srcId="{9F232982-B17E-BB44-8CC9-BC8D540E25AE}" destId="{51168F52-8DA3-B049-AC28-FE77C8FAC9E1}" srcOrd="0" destOrd="0" presId="urn:microsoft.com/office/officeart/2005/8/layout/chevron2"/>
    <dgm:cxn modelId="{73C93AE4-3BA5-2542-8D24-08D0EA5986BC}" type="presParOf" srcId="{51168F52-8DA3-B049-AC28-FE77C8FAC9E1}" destId="{8BE6E343-EBF7-9143-8EC2-D6C6E56837B5}" srcOrd="0" destOrd="0" presId="urn:microsoft.com/office/officeart/2005/8/layout/chevron2"/>
    <dgm:cxn modelId="{4F7A7782-5578-FC44-BA97-EC24DF2FE2BA}" type="presParOf" srcId="{51168F52-8DA3-B049-AC28-FE77C8FAC9E1}" destId="{646217F9-6C37-6248-82FE-BF4901C02AD9}" srcOrd="1" destOrd="0" presId="urn:microsoft.com/office/officeart/2005/8/layout/chevron2"/>
    <dgm:cxn modelId="{268F6C84-382B-3F46-9834-8C21C25EB010}" type="presParOf" srcId="{9F232982-B17E-BB44-8CC9-BC8D540E25AE}" destId="{6E54B18A-6FC6-CC43-A447-E6F6068864D6}" srcOrd="1" destOrd="0" presId="urn:microsoft.com/office/officeart/2005/8/layout/chevron2"/>
    <dgm:cxn modelId="{0F3614C6-0E55-7D42-8789-87346554D44B}" type="presParOf" srcId="{9F232982-B17E-BB44-8CC9-BC8D540E25AE}" destId="{D46AF29D-8085-5D42-955B-E7F8AE245007}" srcOrd="2" destOrd="0" presId="urn:microsoft.com/office/officeart/2005/8/layout/chevron2"/>
    <dgm:cxn modelId="{CDA3E16E-4574-4040-A16C-023C9EE395E5}" type="presParOf" srcId="{D46AF29D-8085-5D42-955B-E7F8AE245007}" destId="{B0DE5943-F757-B049-B6A8-597FCA98D55A}" srcOrd="0" destOrd="0" presId="urn:microsoft.com/office/officeart/2005/8/layout/chevron2"/>
    <dgm:cxn modelId="{81873A85-5DFA-7848-B1F3-04EA6449572A}" type="presParOf" srcId="{D46AF29D-8085-5D42-955B-E7F8AE245007}" destId="{3928E41C-5363-3347-911C-7B6C2E15743E}" srcOrd="1" destOrd="0" presId="urn:microsoft.com/office/officeart/2005/8/layout/chevron2"/>
    <dgm:cxn modelId="{EF0B0A49-9375-D444-B381-19326295E0EB}" type="presParOf" srcId="{9F232982-B17E-BB44-8CC9-BC8D540E25AE}" destId="{6BEF53AC-3D43-1948-8F3B-A6371BC25F32}" srcOrd="3" destOrd="0" presId="urn:microsoft.com/office/officeart/2005/8/layout/chevron2"/>
    <dgm:cxn modelId="{F5643982-300F-5440-B41E-3F2653F06D6F}" type="presParOf" srcId="{9F232982-B17E-BB44-8CC9-BC8D540E25AE}" destId="{84631507-5A0B-FB41-9CC6-DB151B18DDFC}" srcOrd="4" destOrd="0" presId="urn:microsoft.com/office/officeart/2005/8/layout/chevron2"/>
    <dgm:cxn modelId="{02260665-0BFB-6746-B382-009ACDBC0A50}" type="presParOf" srcId="{84631507-5A0B-FB41-9CC6-DB151B18DDFC}" destId="{7075BFA8-40A4-164C-B72C-D4C54369ADD7}" srcOrd="0" destOrd="0" presId="urn:microsoft.com/office/officeart/2005/8/layout/chevron2"/>
    <dgm:cxn modelId="{D548975E-4DFF-784B-BFF2-E2A8DE0736A4}" type="presParOf" srcId="{84631507-5A0B-FB41-9CC6-DB151B18DDFC}" destId="{C7BAB34E-0619-374A-916F-DD7C96EDB49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0863D6-9743-AD4B-A223-D59EA547A50C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B53BF6E-1DCD-3344-BC91-5B1E022A2236}">
      <dgm:prSet phldrT="[Text]" custT="1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/>
            <a:t>1)</a:t>
          </a:r>
        </a:p>
      </dgm:t>
    </dgm:pt>
    <dgm:pt modelId="{66B2BBD5-EBD4-2543-8EEF-107AB7281E65}" type="parTrans" cxnId="{DA6F3FE4-7FB5-274F-9EA1-15A50BCE5D16}">
      <dgm:prSet/>
      <dgm:spPr/>
      <dgm:t>
        <a:bodyPr/>
        <a:lstStyle/>
        <a:p>
          <a:endParaRPr lang="de-DE" sz="1400"/>
        </a:p>
      </dgm:t>
    </dgm:pt>
    <dgm:pt modelId="{C95C682A-D541-A645-B82D-98CAFA53F8D5}" type="sibTrans" cxnId="{DA6F3FE4-7FB5-274F-9EA1-15A50BCE5D16}">
      <dgm:prSet/>
      <dgm:spPr/>
      <dgm:t>
        <a:bodyPr/>
        <a:lstStyle/>
        <a:p>
          <a:endParaRPr lang="de-DE" sz="1400"/>
        </a:p>
      </dgm:t>
    </dgm:pt>
    <dgm:pt modelId="{BCE3A0FE-1B4E-B14E-9BD0-B072401CB14E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de-DE" sz="2400" b="0" dirty="0">
              <a:latin typeface="Optima" panose="02000503060000020004" pitchFamily="2" charset="0"/>
            </a:rPr>
            <a:t>Idee und Zielsetzung</a:t>
          </a:r>
          <a:endParaRPr lang="de-DE" sz="2400" b="0" dirty="0"/>
        </a:p>
      </dgm:t>
    </dgm:pt>
    <dgm:pt modelId="{B5D86D41-8FFE-224C-A34B-5F01A12C774A}" type="parTrans" cxnId="{4F2DF897-A8DA-7548-B70C-40B3A3D0A55B}">
      <dgm:prSet/>
      <dgm:spPr/>
      <dgm:t>
        <a:bodyPr/>
        <a:lstStyle/>
        <a:p>
          <a:endParaRPr lang="de-DE" sz="1400"/>
        </a:p>
      </dgm:t>
    </dgm:pt>
    <dgm:pt modelId="{D4D56112-D4E4-5244-8AB6-DCFD94FE25B6}" type="sibTrans" cxnId="{4F2DF897-A8DA-7548-B70C-40B3A3D0A55B}">
      <dgm:prSet/>
      <dgm:spPr/>
      <dgm:t>
        <a:bodyPr/>
        <a:lstStyle/>
        <a:p>
          <a:endParaRPr lang="de-DE" sz="1400"/>
        </a:p>
      </dgm:t>
    </dgm:pt>
    <dgm:pt modelId="{FDFDD18C-F03F-6F42-968E-A6EDB6D889CA}">
      <dgm:prSet phldrT="[Text]" custT="1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/>
            <a:t>2)</a:t>
          </a:r>
        </a:p>
      </dgm:t>
    </dgm:pt>
    <dgm:pt modelId="{AEC0536D-3640-394D-9243-1D1450808F78}" type="parTrans" cxnId="{3C1A39A8-9CC6-144D-9B2A-47B51DAFA3A3}">
      <dgm:prSet/>
      <dgm:spPr/>
      <dgm:t>
        <a:bodyPr/>
        <a:lstStyle/>
        <a:p>
          <a:endParaRPr lang="de-DE" sz="1400"/>
        </a:p>
      </dgm:t>
    </dgm:pt>
    <dgm:pt modelId="{A1A473BC-C4FF-A34C-B30E-EFD161AE3D59}" type="sibTrans" cxnId="{3C1A39A8-9CC6-144D-9B2A-47B51DAFA3A3}">
      <dgm:prSet/>
      <dgm:spPr/>
      <dgm:t>
        <a:bodyPr/>
        <a:lstStyle/>
        <a:p>
          <a:endParaRPr lang="de-DE" sz="1400"/>
        </a:p>
      </dgm:t>
    </dgm:pt>
    <dgm:pt modelId="{A86FC702-5B40-6F4F-9847-330243FDB706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de-DE" sz="2400" b="0" dirty="0">
              <a:latin typeface="Optima" panose="02000503060000020004" pitchFamily="2" charset="0"/>
            </a:rPr>
            <a:t>Verschiedene Beispiele der Hyperebene</a:t>
          </a:r>
          <a:endParaRPr lang="de-DE" sz="2400" b="0" dirty="0"/>
        </a:p>
      </dgm:t>
    </dgm:pt>
    <dgm:pt modelId="{60E04FCF-6B4C-7C4F-A41B-8FB723710006}" type="parTrans" cxnId="{C04A23D4-9229-1D41-9D4F-C5659002FE6A}">
      <dgm:prSet/>
      <dgm:spPr/>
      <dgm:t>
        <a:bodyPr/>
        <a:lstStyle/>
        <a:p>
          <a:endParaRPr lang="de-DE" sz="1400"/>
        </a:p>
      </dgm:t>
    </dgm:pt>
    <dgm:pt modelId="{A5C40B70-0A28-A64E-B998-B0F753BE8723}" type="sibTrans" cxnId="{C04A23D4-9229-1D41-9D4F-C5659002FE6A}">
      <dgm:prSet/>
      <dgm:spPr/>
      <dgm:t>
        <a:bodyPr/>
        <a:lstStyle/>
        <a:p>
          <a:endParaRPr lang="de-DE" sz="1400"/>
        </a:p>
      </dgm:t>
    </dgm:pt>
    <dgm:pt modelId="{017B5EE8-94F7-7741-BD9D-2587ABED1CCE}">
      <dgm:prSet phldrT="[Text]" custT="1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/>
            <a:t>3)</a:t>
          </a:r>
        </a:p>
      </dgm:t>
    </dgm:pt>
    <dgm:pt modelId="{BECAE003-4861-4145-B910-5ABDB6D06E5E}" type="parTrans" cxnId="{B20D72D6-D993-D849-AACF-0E0F2D38FA6B}">
      <dgm:prSet/>
      <dgm:spPr/>
      <dgm:t>
        <a:bodyPr/>
        <a:lstStyle/>
        <a:p>
          <a:endParaRPr lang="de-DE" sz="1400"/>
        </a:p>
      </dgm:t>
    </dgm:pt>
    <dgm:pt modelId="{D941694F-8791-FA48-B60B-D966AE72CD94}" type="sibTrans" cxnId="{B20D72D6-D993-D849-AACF-0E0F2D38FA6B}">
      <dgm:prSet/>
      <dgm:spPr/>
      <dgm:t>
        <a:bodyPr/>
        <a:lstStyle/>
        <a:p>
          <a:endParaRPr lang="de-DE" sz="1400"/>
        </a:p>
      </dgm:t>
    </dgm:pt>
    <dgm:pt modelId="{CC17A5D7-BC36-A644-852D-915235F5E489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 b="1" dirty="0">
              <a:latin typeface="Optima" panose="02000503060000020004" pitchFamily="2" charset="0"/>
            </a:rPr>
            <a:t>Exkurs Kernel Trick</a:t>
          </a:r>
          <a:endParaRPr lang="de-DE" sz="2400" b="1" dirty="0"/>
        </a:p>
      </dgm:t>
    </dgm:pt>
    <dgm:pt modelId="{5AB961BC-FB28-E74D-B381-6A292083A0E0}" type="parTrans" cxnId="{61ACCFB5-9305-B14B-86F9-BB83AE823893}">
      <dgm:prSet/>
      <dgm:spPr/>
      <dgm:t>
        <a:bodyPr/>
        <a:lstStyle/>
        <a:p>
          <a:endParaRPr lang="de-DE" sz="1400"/>
        </a:p>
      </dgm:t>
    </dgm:pt>
    <dgm:pt modelId="{75A30ED3-B807-0444-9330-67BBD2A12A5A}" type="sibTrans" cxnId="{61ACCFB5-9305-B14B-86F9-BB83AE823893}">
      <dgm:prSet/>
      <dgm:spPr/>
      <dgm:t>
        <a:bodyPr/>
        <a:lstStyle/>
        <a:p>
          <a:endParaRPr lang="de-DE" sz="1400"/>
        </a:p>
      </dgm:t>
    </dgm:pt>
    <dgm:pt modelId="{9F232982-B17E-BB44-8CC9-BC8D540E25AE}" type="pres">
      <dgm:prSet presAssocID="{BE0863D6-9743-AD4B-A223-D59EA547A50C}" presName="linearFlow" presStyleCnt="0">
        <dgm:presLayoutVars>
          <dgm:dir/>
          <dgm:animLvl val="lvl"/>
          <dgm:resizeHandles val="exact"/>
        </dgm:presLayoutVars>
      </dgm:prSet>
      <dgm:spPr/>
    </dgm:pt>
    <dgm:pt modelId="{51168F52-8DA3-B049-AC28-FE77C8FAC9E1}" type="pres">
      <dgm:prSet presAssocID="{5B53BF6E-1DCD-3344-BC91-5B1E022A2236}" presName="composite" presStyleCnt="0"/>
      <dgm:spPr/>
    </dgm:pt>
    <dgm:pt modelId="{8BE6E343-EBF7-9143-8EC2-D6C6E56837B5}" type="pres">
      <dgm:prSet presAssocID="{5B53BF6E-1DCD-3344-BC91-5B1E022A223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46217F9-6C37-6248-82FE-BF4901C02AD9}" type="pres">
      <dgm:prSet presAssocID="{5B53BF6E-1DCD-3344-BC91-5B1E022A2236}" presName="descendantText" presStyleLbl="alignAcc1" presStyleIdx="0" presStyleCnt="3">
        <dgm:presLayoutVars>
          <dgm:bulletEnabled val="1"/>
        </dgm:presLayoutVars>
      </dgm:prSet>
      <dgm:spPr/>
    </dgm:pt>
    <dgm:pt modelId="{6E54B18A-6FC6-CC43-A447-E6F6068864D6}" type="pres">
      <dgm:prSet presAssocID="{C95C682A-D541-A645-B82D-98CAFA53F8D5}" presName="sp" presStyleCnt="0"/>
      <dgm:spPr/>
    </dgm:pt>
    <dgm:pt modelId="{D46AF29D-8085-5D42-955B-E7F8AE245007}" type="pres">
      <dgm:prSet presAssocID="{FDFDD18C-F03F-6F42-968E-A6EDB6D889CA}" presName="composite" presStyleCnt="0"/>
      <dgm:spPr/>
    </dgm:pt>
    <dgm:pt modelId="{B0DE5943-F757-B049-B6A8-597FCA98D55A}" type="pres">
      <dgm:prSet presAssocID="{FDFDD18C-F03F-6F42-968E-A6EDB6D889C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928E41C-5363-3347-911C-7B6C2E15743E}" type="pres">
      <dgm:prSet presAssocID="{FDFDD18C-F03F-6F42-968E-A6EDB6D889CA}" presName="descendantText" presStyleLbl="alignAcc1" presStyleIdx="1" presStyleCnt="3">
        <dgm:presLayoutVars>
          <dgm:bulletEnabled val="1"/>
        </dgm:presLayoutVars>
      </dgm:prSet>
      <dgm:spPr/>
    </dgm:pt>
    <dgm:pt modelId="{6BEF53AC-3D43-1948-8F3B-A6371BC25F32}" type="pres">
      <dgm:prSet presAssocID="{A1A473BC-C4FF-A34C-B30E-EFD161AE3D59}" presName="sp" presStyleCnt="0"/>
      <dgm:spPr/>
    </dgm:pt>
    <dgm:pt modelId="{84631507-5A0B-FB41-9CC6-DB151B18DDFC}" type="pres">
      <dgm:prSet presAssocID="{017B5EE8-94F7-7741-BD9D-2587ABED1CCE}" presName="composite" presStyleCnt="0"/>
      <dgm:spPr/>
    </dgm:pt>
    <dgm:pt modelId="{7075BFA8-40A4-164C-B72C-D4C54369ADD7}" type="pres">
      <dgm:prSet presAssocID="{017B5EE8-94F7-7741-BD9D-2587ABED1CC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7BAB34E-0619-374A-916F-DD7C96EDB491}" type="pres">
      <dgm:prSet presAssocID="{017B5EE8-94F7-7741-BD9D-2587ABED1CC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A26700E-30BB-5E4E-9621-4A68DEFCF0D0}" type="presOf" srcId="{BE0863D6-9743-AD4B-A223-D59EA547A50C}" destId="{9F232982-B17E-BB44-8CC9-BC8D540E25AE}" srcOrd="0" destOrd="0" presId="urn:microsoft.com/office/officeart/2005/8/layout/chevron2"/>
    <dgm:cxn modelId="{F05B0056-3AD9-CB45-8557-3E7CFABE8A47}" type="presOf" srcId="{017B5EE8-94F7-7741-BD9D-2587ABED1CCE}" destId="{7075BFA8-40A4-164C-B72C-D4C54369ADD7}" srcOrd="0" destOrd="0" presId="urn:microsoft.com/office/officeart/2005/8/layout/chevron2"/>
    <dgm:cxn modelId="{4F2DF897-A8DA-7548-B70C-40B3A3D0A55B}" srcId="{5B53BF6E-1DCD-3344-BC91-5B1E022A2236}" destId="{BCE3A0FE-1B4E-B14E-9BD0-B072401CB14E}" srcOrd="0" destOrd="0" parTransId="{B5D86D41-8FFE-224C-A34B-5F01A12C774A}" sibTransId="{D4D56112-D4E4-5244-8AB6-DCFD94FE25B6}"/>
    <dgm:cxn modelId="{BF36D79C-3A92-9543-A8F0-817F63759EEC}" type="presOf" srcId="{CC17A5D7-BC36-A644-852D-915235F5E489}" destId="{C7BAB34E-0619-374A-916F-DD7C96EDB491}" srcOrd="0" destOrd="0" presId="urn:microsoft.com/office/officeart/2005/8/layout/chevron2"/>
    <dgm:cxn modelId="{3C1A39A8-9CC6-144D-9B2A-47B51DAFA3A3}" srcId="{BE0863D6-9743-AD4B-A223-D59EA547A50C}" destId="{FDFDD18C-F03F-6F42-968E-A6EDB6D889CA}" srcOrd="1" destOrd="0" parTransId="{AEC0536D-3640-394D-9243-1D1450808F78}" sibTransId="{A1A473BC-C4FF-A34C-B30E-EFD161AE3D59}"/>
    <dgm:cxn modelId="{181C2FAB-412B-904D-812B-08FCAA2014BC}" type="presOf" srcId="{BCE3A0FE-1B4E-B14E-9BD0-B072401CB14E}" destId="{646217F9-6C37-6248-82FE-BF4901C02AD9}" srcOrd="0" destOrd="0" presId="urn:microsoft.com/office/officeart/2005/8/layout/chevron2"/>
    <dgm:cxn modelId="{61ACCFB5-9305-B14B-86F9-BB83AE823893}" srcId="{017B5EE8-94F7-7741-BD9D-2587ABED1CCE}" destId="{CC17A5D7-BC36-A644-852D-915235F5E489}" srcOrd="0" destOrd="0" parTransId="{5AB961BC-FB28-E74D-B381-6A292083A0E0}" sibTransId="{75A30ED3-B807-0444-9330-67BBD2A12A5A}"/>
    <dgm:cxn modelId="{39250AB9-CE39-C546-9135-2228C40ABF8C}" type="presOf" srcId="{A86FC702-5B40-6F4F-9847-330243FDB706}" destId="{3928E41C-5363-3347-911C-7B6C2E15743E}" srcOrd="0" destOrd="0" presId="urn:microsoft.com/office/officeart/2005/8/layout/chevron2"/>
    <dgm:cxn modelId="{0FB0B7BC-6A93-2A40-90DC-6B70AC3129A8}" type="presOf" srcId="{5B53BF6E-1DCD-3344-BC91-5B1E022A2236}" destId="{8BE6E343-EBF7-9143-8EC2-D6C6E56837B5}" srcOrd="0" destOrd="0" presId="urn:microsoft.com/office/officeart/2005/8/layout/chevron2"/>
    <dgm:cxn modelId="{C04A23D4-9229-1D41-9D4F-C5659002FE6A}" srcId="{FDFDD18C-F03F-6F42-968E-A6EDB6D889CA}" destId="{A86FC702-5B40-6F4F-9847-330243FDB706}" srcOrd="0" destOrd="0" parTransId="{60E04FCF-6B4C-7C4F-A41B-8FB723710006}" sibTransId="{A5C40B70-0A28-A64E-B998-B0F753BE8723}"/>
    <dgm:cxn modelId="{B20D72D6-D993-D849-AACF-0E0F2D38FA6B}" srcId="{BE0863D6-9743-AD4B-A223-D59EA547A50C}" destId="{017B5EE8-94F7-7741-BD9D-2587ABED1CCE}" srcOrd="2" destOrd="0" parTransId="{BECAE003-4861-4145-B910-5ABDB6D06E5E}" sibTransId="{D941694F-8791-FA48-B60B-D966AE72CD94}"/>
    <dgm:cxn modelId="{DA6F3FE4-7FB5-274F-9EA1-15A50BCE5D16}" srcId="{BE0863D6-9743-AD4B-A223-D59EA547A50C}" destId="{5B53BF6E-1DCD-3344-BC91-5B1E022A2236}" srcOrd="0" destOrd="0" parTransId="{66B2BBD5-EBD4-2543-8EEF-107AB7281E65}" sibTransId="{C95C682A-D541-A645-B82D-98CAFA53F8D5}"/>
    <dgm:cxn modelId="{181C2EFA-FA1B-7544-A1D5-1AB55C75587D}" type="presOf" srcId="{FDFDD18C-F03F-6F42-968E-A6EDB6D889CA}" destId="{B0DE5943-F757-B049-B6A8-597FCA98D55A}" srcOrd="0" destOrd="0" presId="urn:microsoft.com/office/officeart/2005/8/layout/chevron2"/>
    <dgm:cxn modelId="{AB3213F7-2B9A-0447-AA95-C89720964B57}" type="presParOf" srcId="{9F232982-B17E-BB44-8CC9-BC8D540E25AE}" destId="{51168F52-8DA3-B049-AC28-FE77C8FAC9E1}" srcOrd="0" destOrd="0" presId="urn:microsoft.com/office/officeart/2005/8/layout/chevron2"/>
    <dgm:cxn modelId="{73C93AE4-3BA5-2542-8D24-08D0EA5986BC}" type="presParOf" srcId="{51168F52-8DA3-B049-AC28-FE77C8FAC9E1}" destId="{8BE6E343-EBF7-9143-8EC2-D6C6E56837B5}" srcOrd="0" destOrd="0" presId="urn:microsoft.com/office/officeart/2005/8/layout/chevron2"/>
    <dgm:cxn modelId="{4F7A7782-5578-FC44-BA97-EC24DF2FE2BA}" type="presParOf" srcId="{51168F52-8DA3-B049-AC28-FE77C8FAC9E1}" destId="{646217F9-6C37-6248-82FE-BF4901C02AD9}" srcOrd="1" destOrd="0" presId="urn:microsoft.com/office/officeart/2005/8/layout/chevron2"/>
    <dgm:cxn modelId="{268F6C84-382B-3F46-9834-8C21C25EB010}" type="presParOf" srcId="{9F232982-B17E-BB44-8CC9-BC8D540E25AE}" destId="{6E54B18A-6FC6-CC43-A447-E6F6068864D6}" srcOrd="1" destOrd="0" presId="urn:microsoft.com/office/officeart/2005/8/layout/chevron2"/>
    <dgm:cxn modelId="{0F3614C6-0E55-7D42-8789-87346554D44B}" type="presParOf" srcId="{9F232982-B17E-BB44-8CC9-BC8D540E25AE}" destId="{D46AF29D-8085-5D42-955B-E7F8AE245007}" srcOrd="2" destOrd="0" presId="urn:microsoft.com/office/officeart/2005/8/layout/chevron2"/>
    <dgm:cxn modelId="{CDA3E16E-4574-4040-A16C-023C9EE395E5}" type="presParOf" srcId="{D46AF29D-8085-5D42-955B-E7F8AE245007}" destId="{B0DE5943-F757-B049-B6A8-597FCA98D55A}" srcOrd="0" destOrd="0" presId="urn:microsoft.com/office/officeart/2005/8/layout/chevron2"/>
    <dgm:cxn modelId="{81873A85-5DFA-7848-B1F3-04EA6449572A}" type="presParOf" srcId="{D46AF29D-8085-5D42-955B-E7F8AE245007}" destId="{3928E41C-5363-3347-911C-7B6C2E15743E}" srcOrd="1" destOrd="0" presId="urn:microsoft.com/office/officeart/2005/8/layout/chevron2"/>
    <dgm:cxn modelId="{EF0B0A49-9375-D444-B381-19326295E0EB}" type="presParOf" srcId="{9F232982-B17E-BB44-8CC9-BC8D540E25AE}" destId="{6BEF53AC-3D43-1948-8F3B-A6371BC25F32}" srcOrd="3" destOrd="0" presId="urn:microsoft.com/office/officeart/2005/8/layout/chevron2"/>
    <dgm:cxn modelId="{F5643982-300F-5440-B41E-3F2653F06D6F}" type="presParOf" srcId="{9F232982-B17E-BB44-8CC9-BC8D540E25AE}" destId="{84631507-5A0B-FB41-9CC6-DB151B18DDFC}" srcOrd="4" destOrd="0" presId="urn:microsoft.com/office/officeart/2005/8/layout/chevron2"/>
    <dgm:cxn modelId="{02260665-0BFB-6746-B382-009ACDBC0A50}" type="presParOf" srcId="{84631507-5A0B-FB41-9CC6-DB151B18DDFC}" destId="{7075BFA8-40A4-164C-B72C-D4C54369ADD7}" srcOrd="0" destOrd="0" presId="urn:microsoft.com/office/officeart/2005/8/layout/chevron2"/>
    <dgm:cxn modelId="{D548975E-4DFF-784B-BFF2-E2A8DE0736A4}" type="presParOf" srcId="{84631507-5A0B-FB41-9CC6-DB151B18DDFC}" destId="{C7BAB34E-0619-374A-916F-DD7C96EDB49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0863D6-9743-AD4B-A223-D59EA547A50C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B53BF6E-1DCD-3344-BC91-5B1E022A2236}">
      <dgm:prSet phldrT="[Text]" custT="1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 dirty="0"/>
            <a:t>4)</a:t>
          </a:r>
        </a:p>
      </dgm:t>
    </dgm:pt>
    <dgm:pt modelId="{66B2BBD5-EBD4-2543-8EEF-107AB7281E65}" type="parTrans" cxnId="{DA6F3FE4-7FB5-274F-9EA1-15A50BCE5D16}">
      <dgm:prSet/>
      <dgm:spPr/>
      <dgm:t>
        <a:bodyPr/>
        <a:lstStyle/>
        <a:p>
          <a:endParaRPr lang="de-DE" sz="1400"/>
        </a:p>
      </dgm:t>
    </dgm:pt>
    <dgm:pt modelId="{C95C682A-D541-A645-B82D-98CAFA53F8D5}" type="sibTrans" cxnId="{DA6F3FE4-7FB5-274F-9EA1-15A50BCE5D16}">
      <dgm:prSet/>
      <dgm:spPr/>
      <dgm:t>
        <a:bodyPr/>
        <a:lstStyle/>
        <a:p>
          <a:endParaRPr lang="de-DE" sz="1400"/>
        </a:p>
      </dgm:t>
    </dgm:pt>
    <dgm:pt modelId="{BCE3A0FE-1B4E-B14E-9BD0-B072401CB14E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de-DE" sz="2400" b="1" dirty="0">
              <a:latin typeface="Optima" panose="02000503060000020004" pitchFamily="2" charset="0"/>
            </a:rPr>
            <a:t>Wrap</a:t>
          </a:r>
          <a:r>
            <a:rPr lang="de-DE" sz="2400" dirty="0">
              <a:latin typeface="Optima" panose="02000503060000020004" pitchFamily="2" charset="0"/>
            </a:rPr>
            <a:t> </a:t>
          </a:r>
          <a:r>
            <a:rPr lang="de-DE" sz="2400" b="1" dirty="0">
              <a:latin typeface="Optima" panose="02000503060000020004" pitchFamily="2" charset="0"/>
            </a:rPr>
            <a:t>Up</a:t>
          </a:r>
          <a:endParaRPr lang="de-DE" sz="2400" b="1" dirty="0"/>
        </a:p>
      </dgm:t>
    </dgm:pt>
    <dgm:pt modelId="{B5D86D41-8FFE-224C-A34B-5F01A12C774A}" type="parTrans" cxnId="{4F2DF897-A8DA-7548-B70C-40B3A3D0A55B}">
      <dgm:prSet/>
      <dgm:spPr/>
      <dgm:t>
        <a:bodyPr/>
        <a:lstStyle/>
        <a:p>
          <a:endParaRPr lang="de-DE" sz="1400"/>
        </a:p>
      </dgm:t>
    </dgm:pt>
    <dgm:pt modelId="{D4D56112-D4E4-5244-8AB6-DCFD94FE25B6}" type="sibTrans" cxnId="{4F2DF897-A8DA-7548-B70C-40B3A3D0A55B}">
      <dgm:prSet/>
      <dgm:spPr/>
      <dgm:t>
        <a:bodyPr/>
        <a:lstStyle/>
        <a:p>
          <a:endParaRPr lang="de-DE" sz="1400"/>
        </a:p>
      </dgm:t>
    </dgm:pt>
    <dgm:pt modelId="{FDFDD18C-F03F-6F42-968E-A6EDB6D889CA}">
      <dgm:prSet phldrT="[Text]" custT="1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 dirty="0"/>
            <a:t>6)</a:t>
          </a:r>
        </a:p>
      </dgm:t>
    </dgm:pt>
    <dgm:pt modelId="{AEC0536D-3640-394D-9243-1D1450808F78}" type="parTrans" cxnId="{3C1A39A8-9CC6-144D-9B2A-47B51DAFA3A3}">
      <dgm:prSet/>
      <dgm:spPr/>
      <dgm:t>
        <a:bodyPr/>
        <a:lstStyle/>
        <a:p>
          <a:endParaRPr lang="de-DE" sz="1400"/>
        </a:p>
      </dgm:t>
    </dgm:pt>
    <dgm:pt modelId="{A1A473BC-C4FF-A34C-B30E-EFD161AE3D59}" type="sibTrans" cxnId="{3C1A39A8-9CC6-144D-9B2A-47B51DAFA3A3}">
      <dgm:prSet/>
      <dgm:spPr/>
      <dgm:t>
        <a:bodyPr/>
        <a:lstStyle/>
        <a:p>
          <a:endParaRPr lang="de-DE" sz="1400"/>
        </a:p>
      </dgm:t>
    </dgm:pt>
    <dgm:pt modelId="{A86FC702-5B40-6F4F-9847-330243FDB706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de-DE" sz="2400" dirty="0">
              <a:latin typeface="Optima" panose="02000503060000020004" pitchFamily="2" charset="0"/>
            </a:rPr>
            <a:t>Mathematisches Konzept</a:t>
          </a:r>
          <a:endParaRPr lang="de-DE" sz="2400" b="0" dirty="0"/>
        </a:p>
      </dgm:t>
    </dgm:pt>
    <dgm:pt modelId="{60E04FCF-6B4C-7C4F-A41B-8FB723710006}" type="parTrans" cxnId="{C04A23D4-9229-1D41-9D4F-C5659002FE6A}">
      <dgm:prSet/>
      <dgm:spPr/>
      <dgm:t>
        <a:bodyPr/>
        <a:lstStyle/>
        <a:p>
          <a:endParaRPr lang="de-DE" sz="1400"/>
        </a:p>
      </dgm:t>
    </dgm:pt>
    <dgm:pt modelId="{A5C40B70-0A28-A64E-B998-B0F753BE8723}" type="sibTrans" cxnId="{C04A23D4-9229-1D41-9D4F-C5659002FE6A}">
      <dgm:prSet/>
      <dgm:spPr/>
      <dgm:t>
        <a:bodyPr/>
        <a:lstStyle/>
        <a:p>
          <a:endParaRPr lang="de-DE" sz="1400"/>
        </a:p>
      </dgm:t>
    </dgm:pt>
    <dgm:pt modelId="{017B5EE8-94F7-7741-BD9D-2587ABED1CCE}">
      <dgm:prSet phldrT="[Text]" custT="1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 dirty="0"/>
            <a:t>7)</a:t>
          </a:r>
        </a:p>
      </dgm:t>
    </dgm:pt>
    <dgm:pt modelId="{BECAE003-4861-4145-B910-5ABDB6D06E5E}" type="parTrans" cxnId="{B20D72D6-D993-D849-AACF-0E0F2D38FA6B}">
      <dgm:prSet/>
      <dgm:spPr/>
      <dgm:t>
        <a:bodyPr/>
        <a:lstStyle/>
        <a:p>
          <a:endParaRPr lang="de-DE" sz="1400"/>
        </a:p>
      </dgm:t>
    </dgm:pt>
    <dgm:pt modelId="{D941694F-8791-FA48-B60B-D966AE72CD94}" type="sibTrans" cxnId="{B20D72D6-D993-D849-AACF-0E0F2D38FA6B}">
      <dgm:prSet/>
      <dgm:spPr/>
      <dgm:t>
        <a:bodyPr/>
        <a:lstStyle/>
        <a:p>
          <a:endParaRPr lang="de-DE" sz="1400"/>
        </a:p>
      </dgm:t>
    </dgm:pt>
    <dgm:pt modelId="{CC17A5D7-BC36-A644-852D-915235F5E489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 dirty="0">
              <a:latin typeface="Optima" panose="02000503060000020004" pitchFamily="2" charset="0"/>
            </a:rPr>
            <a:t>Beispiel in Python</a:t>
          </a:r>
          <a:endParaRPr lang="de-DE" sz="2400" b="1" dirty="0"/>
        </a:p>
      </dgm:t>
    </dgm:pt>
    <dgm:pt modelId="{5AB961BC-FB28-E74D-B381-6A292083A0E0}" type="parTrans" cxnId="{61ACCFB5-9305-B14B-86F9-BB83AE823893}">
      <dgm:prSet/>
      <dgm:spPr/>
      <dgm:t>
        <a:bodyPr/>
        <a:lstStyle/>
        <a:p>
          <a:endParaRPr lang="de-DE" sz="1400"/>
        </a:p>
      </dgm:t>
    </dgm:pt>
    <dgm:pt modelId="{75A30ED3-B807-0444-9330-67BBD2A12A5A}" type="sibTrans" cxnId="{61ACCFB5-9305-B14B-86F9-BB83AE823893}">
      <dgm:prSet/>
      <dgm:spPr/>
      <dgm:t>
        <a:bodyPr/>
        <a:lstStyle/>
        <a:p>
          <a:endParaRPr lang="de-DE" sz="1400"/>
        </a:p>
      </dgm:t>
    </dgm:pt>
    <dgm:pt modelId="{9F232982-B17E-BB44-8CC9-BC8D540E25AE}" type="pres">
      <dgm:prSet presAssocID="{BE0863D6-9743-AD4B-A223-D59EA547A50C}" presName="linearFlow" presStyleCnt="0">
        <dgm:presLayoutVars>
          <dgm:dir/>
          <dgm:animLvl val="lvl"/>
          <dgm:resizeHandles val="exact"/>
        </dgm:presLayoutVars>
      </dgm:prSet>
      <dgm:spPr/>
    </dgm:pt>
    <dgm:pt modelId="{51168F52-8DA3-B049-AC28-FE77C8FAC9E1}" type="pres">
      <dgm:prSet presAssocID="{5B53BF6E-1DCD-3344-BC91-5B1E022A2236}" presName="composite" presStyleCnt="0"/>
      <dgm:spPr/>
    </dgm:pt>
    <dgm:pt modelId="{8BE6E343-EBF7-9143-8EC2-D6C6E56837B5}" type="pres">
      <dgm:prSet presAssocID="{5B53BF6E-1DCD-3344-BC91-5B1E022A223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46217F9-6C37-6248-82FE-BF4901C02AD9}" type="pres">
      <dgm:prSet presAssocID="{5B53BF6E-1DCD-3344-BC91-5B1E022A2236}" presName="descendantText" presStyleLbl="alignAcc1" presStyleIdx="0" presStyleCnt="3">
        <dgm:presLayoutVars>
          <dgm:bulletEnabled val="1"/>
        </dgm:presLayoutVars>
      </dgm:prSet>
      <dgm:spPr/>
    </dgm:pt>
    <dgm:pt modelId="{6E54B18A-6FC6-CC43-A447-E6F6068864D6}" type="pres">
      <dgm:prSet presAssocID="{C95C682A-D541-A645-B82D-98CAFA53F8D5}" presName="sp" presStyleCnt="0"/>
      <dgm:spPr/>
    </dgm:pt>
    <dgm:pt modelId="{D46AF29D-8085-5D42-955B-E7F8AE245007}" type="pres">
      <dgm:prSet presAssocID="{FDFDD18C-F03F-6F42-968E-A6EDB6D889CA}" presName="composite" presStyleCnt="0"/>
      <dgm:spPr/>
    </dgm:pt>
    <dgm:pt modelId="{B0DE5943-F757-B049-B6A8-597FCA98D55A}" type="pres">
      <dgm:prSet presAssocID="{FDFDD18C-F03F-6F42-968E-A6EDB6D889C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928E41C-5363-3347-911C-7B6C2E15743E}" type="pres">
      <dgm:prSet presAssocID="{FDFDD18C-F03F-6F42-968E-A6EDB6D889CA}" presName="descendantText" presStyleLbl="alignAcc1" presStyleIdx="1" presStyleCnt="3">
        <dgm:presLayoutVars>
          <dgm:bulletEnabled val="1"/>
        </dgm:presLayoutVars>
      </dgm:prSet>
      <dgm:spPr/>
    </dgm:pt>
    <dgm:pt modelId="{6BEF53AC-3D43-1948-8F3B-A6371BC25F32}" type="pres">
      <dgm:prSet presAssocID="{A1A473BC-C4FF-A34C-B30E-EFD161AE3D59}" presName="sp" presStyleCnt="0"/>
      <dgm:spPr/>
    </dgm:pt>
    <dgm:pt modelId="{84631507-5A0B-FB41-9CC6-DB151B18DDFC}" type="pres">
      <dgm:prSet presAssocID="{017B5EE8-94F7-7741-BD9D-2587ABED1CCE}" presName="composite" presStyleCnt="0"/>
      <dgm:spPr/>
    </dgm:pt>
    <dgm:pt modelId="{7075BFA8-40A4-164C-B72C-D4C54369ADD7}" type="pres">
      <dgm:prSet presAssocID="{017B5EE8-94F7-7741-BD9D-2587ABED1CC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7BAB34E-0619-374A-916F-DD7C96EDB491}" type="pres">
      <dgm:prSet presAssocID="{017B5EE8-94F7-7741-BD9D-2587ABED1CC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A26700E-30BB-5E4E-9621-4A68DEFCF0D0}" type="presOf" srcId="{BE0863D6-9743-AD4B-A223-D59EA547A50C}" destId="{9F232982-B17E-BB44-8CC9-BC8D540E25AE}" srcOrd="0" destOrd="0" presId="urn:microsoft.com/office/officeart/2005/8/layout/chevron2"/>
    <dgm:cxn modelId="{F05B0056-3AD9-CB45-8557-3E7CFABE8A47}" type="presOf" srcId="{017B5EE8-94F7-7741-BD9D-2587ABED1CCE}" destId="{7075BFA8-40A4-164C-B72C-D4C54369ADD7}" srcOrd="0" destOrd="0" presId="urn:microsoft.com/office/officeart/2005/8/layout/chevron2"/>
    <dgm:cxn modelId="{4F2DF897-A8DA-7548-B70C-40B3A3D0A55B}" srcId="{5B53BF6E-1DCD-3344-BC91-5B1E022A2236}" destId="{BCE3A0FE-1B4E-B14E-9BD0-B072401CB14E}" srcOrd="0" destOrd="0" parTransId="{B5D86D41-8FFE-224C-A34B-5F01A12C774A}" sibTransId="{D4D56112-D4E4-5244-8AB6-DCFD94FE25B6}"/>
    <dgm:cxn modelId="{BF36D79C-3A92-9543-A8F0-817F63759EEC}" type="presOf" srcId="{CC17A5D7-BC36-A644-852D-915235F5E489}" destId="{C7BAB34E-0619-374A-916F-DD7C96EDB491}" srcOrd="0" destOrd="0" presId="urn:microsoft.com/office/officeart/2005/8/layout/chevron2"/>
    <dgm:cxn modelId="{3C1A39A8-9CC6-144D-9B2A-47B51DAFA3A3}" srcId="{BE0863D6-9743-AD4B-A223-D59EA547A50C}" destId="{FDFDD18C-F03F-6F42-968E-A6EDB6D889CA}" srcOrd="1" destOrd="0" parTransId="{AEC0536D-3640-394D-9243-1D1450808F78}" sibTransId="{A1A473BC-C4FF-A34C-B30E-EFD161AE3D59}"/>
    <dgm:cxn modelId="{181C2FAB-412B-904D-812B-08FCAA2014BC}" type="presOf" srcId="{BCE3A0FE-1B4E-B14E-9BD0-B072401CB14E}" destId="{646217F9-6C37-6248-82FE-BF4901C02AD9}" srcOrd="0" destOrd="0" presId="urn:microsoft.com/office/officeart/2005/8/layout/chevron2"/>
    <dgm:cxn modelId="{61ACCFB5-9305-B14B-86F9-BB83AE823893}" srcId="{017B5EE8-94F7-7741-BD9D-2587ABED1CCE}" destId="{CC17A5D7-BC36-A644-852D-915235F5E489}" srcOrd="0" destOrd="0" parTransId="{5AB961BC-FB28-E74D-B381-6A292083A0E0}" sibTransId="{75A30ED3-B807-0444-9330-67BBD2A12A5A}"/>
    <dgm:cxn modelId="{39250AB9-CE39-C546-9135-2228C40ABF8C}" type="presOf" srcId="{A86FC702-5B40-6F4F-9847-330243FDB706}" destId="{3928E41C-5363-3347-911C-7B6C2E15743E}" srcOrd="0" destOrd="0" presId="urn:microsoft.com/office/officeart/2005/8/layout/chevron2"/>
    <dgm:cxn modelId="{0FB0B7BC-6A93-2A40-90DC-6B70AC3129A8}" type="presOf" srcId="{5B53BF6E-1DCD-3344-BC91-5B1E022A2236}" destId="{8BE6E343-EBF7-9143-8EC2-D6C6E56837B5}" srcOrd="0" destOrd="0" presId="urn:microsoft.com/office/officeart/2005/8/layout/chevron2"/>
    <dgm:cxn modelId="{C04A23D4-9229-1D41-9D4F-C5659002FE6A}" srcId="{FDFDD18C-F03F-6F42-968E-A6EDB6D889CA}" destId="{A86FC702-5B40-6F4F-9847-330243FDB706}" srcOrd="0" destOrd="0" parTransId="{60E04FCF-6B4C-7C4F-A41B-8FB723710006}" sibTransId="{A5C40B70-0A28-A64E-B998-B0F753BE8723}"/>
    <dgm:cxn modelId="{B20D72D6-D993-D849-AACF-0E0F2D38FA6B}" srcId="{BE0863D6-9743-AD4B-A223-D59EA547A50C}" destId="{017B5EE8-94F7-7741-BD9D-2587ABED1CCE}" srcOrd="2" destOrd="0" parTransId="{BECAE003-4861-4145-B910-5ABDB6D06E5E}" sibTransId="{D941694F-8791-FA48-B60B-D966AE72CD94}"/>
    <dgm:cxn modelId="{DA6F3FE4-7FB5-274F-9EA1-15A50BCE5D16}" srcId="{BE0863D6-9743-AD4B-A223-D59EA547A50C}" destId="{5B53BF6E-1DCD-3344-BC91-5B1E022A2236}" srcOrd="0" destOrd="0" parTransId="{66B2BBD5-EBD4-2543-8EEF-107AB7281E65}" sibTransId="{C95C682A-D541-A645-B82D-98CAFA53F8D5}"/>
    <dgm:cxn modelId="{181C2EFA-FA1B-7544-A1D5-1AB55C75587D}" type="presOf" srcId="{FDFDD18C-F03F-6F42-968E-A6EDB6D889CA}" destId="{B0DE5943-F757-B049-B6A8-597FCA98D55A}" srcOrd="0" destOrd="0" presId="urn:microsoft.com/office/officeart/2005/8/layout/chevron2"/>
    <dgm:cxn modelId="{AB3213F7-2B9A-0447-AA95-C89720964B57}" type="presParOf" srcId="{9F232982-B17E-BB44-8CC9-BC8D540E25AE}" destId="{51168F52-8DA3-B049-AC28-FE77C8FAC9E1}" srcOrd="0" destOrd="0" presId="urn:microsoft.com/office/officeart/2005/8/layout/chevron2"/>
    <dgm:cxn modelId="{73C93AE4-3BA5-2542-8D24-08D0EA5986BC}" type="presParOf" srcId="{51168F52-8DA3-B049-AC28-FE77C8FAC9E1}" destId="{8BE6E343-EBF7-9143-8EC2-D6C6E56837B5}" srcOrd="0" destOrd="0" presId="urn:microsoft.com/office/officeart/2005/8/layout/chevron2"/>
    <dgm:cxn modelId="{4F7A7782-5578-FC44-BA97-EC24DF2FE2BA}" type="presParOf" srcId="{51168F52-8DA3-B049-AC28-FE77C8FAC9E1}" destId="{646217F9-6C37-6248-82FE-BF4901C02AD9}" srcOrd="1" destOrd="0" presId="urn:microsoft.com/office/officeart/2005/8/layout/chevron2"/>
    <dgm:cxn modelId="{268F6C84-382B-3F46-9834-8C21C25EB010}" type="presParOf" srcId="{9F232982-B17E-BB44-8CC9-BC8D540E25AE}" destId="{6E54B18A-6FC6-CC43-A447-E6F6068864D6}" srcOrd="1" destOrd="0" presId="urn:microsoft.com/office/officeart/2005/8/layout/chevron2"/>
    <dgm:cxn modelId="{0F3614C6-0E55-7D42-8789-87346554D44B}" type="presParOf" srcId="{9F232982-B17E-BB44-8CC9-BC8D540E25AE}" destId="{D46AF29D-8085-5D42-955B-E7F8AE245007}" srcOrd="2" destOrd="0" presId="urn:microsoft.com/office/officeart/2005/8/layout/chevron2"/>
    <dgm:cxn modelId="{CDA3E16E-4574-4040-A16C-023C9EE395E5}" type="presParOf" srcId="{D46AF29D-8085-5D42-955B-E7F8AE245007}" destId="{B0DE5943-F757-B049-B6A8-597FCA98D55A}" srcOrd="0" destOrd="0" presId="urn:microsoft.com/office/officeart/2005/8/layout/chevron2"/>
    <dgm:cxn modelId="{81873A85-5DFA-7848-B1F3-04EA6449572A}" type="presParOf" srcId="{D46AF29D-8085-5D42-955B-E7F8AE245007}" destId="{3928E41C-5363-3347-911C-7B6C2E15743E}" srcOrd="1" destOrd="0" presId="urn:microsoft.com/office/officeart/2005/8/layout/chevron2"/>
    <dgm:cxn modelId="{EF0B0A49-9375-D444-B381-19326295E0EB}" type="presParOf" srcId="{9F232982-B17E-BB44-8CC9-BC8D540E25AE}" destId="{6BEF53AC-3D43-1948-8F3B-A6371BC25F32}" srcOrd="3" destOrd="0" presId="urn:microsoft.com/office/officeart/2005/8/layout/chevron2"/>
    <dgm:cxn modelId="{F5643982-300F-5440-B41E-3F2653F06D6F}" type="presParOf" srcId="{9F232982-B17E-BB44-8CC9-BC8D540E25AE}" destId="{84631507-5A0B-FB41-9CC6-DB151B18DDFC}" srcOrd="4" destOrd="0" presId="urn:microsoft.com/office/officeart/2005/8/layout/chevron2"/>
    <dgm:cxn modelId="{02260665-0BFB-6746-B382-009ACDBC0A50}" type="presParOf" srcId="{84631507-5A0B-FB41-9CC6-DB151B18DDFC}" destId="{7075BFA8-40A4-164C-B72C-D4C54369ADD7}" srcOrd="0" destOrd="0" presId="urn:microsoft.com/office/officeart/2005/8/layout/chevron2"/>
    <dgm:cxn modelId="{D548975E-4DFF-784B-BFF2-E2A8DE0736A4}" type="presParOf" srcId="{84631507-5A0B-FB41-9CC6-DB151B18DDFC}" destId="{C7BAB34E-0619-374A-916F-DD7C96EDB49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0863D6-9743-AD4B-A223-D59EA547A50C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B53BF6E-1DCD-3344-BC91-5B1E022A2236}">
      <dgm:prSet phldrT="[Text]" custT="1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 dirty="0"/>
            <a:t>4)</a:t>
          </a:r>
        </a:p>
      </dgm:t>
    </dgm:pt>
    <dgm:pt modelId="{66B2BBD5-EBD4-2543-8EEF-107AB7281E65}" type="parTrans" cxnId="{DA6F3FE4-7FB5-274F-9EA1-15A50BCE5D16}">
      <dgm:prSet/>
      <dgm:spPr/>
      <dgm:t>
        <a:bodyPr/>
        <a:lstStyle/>
        <a:p>
          <a:endParaRPr lang="de-DE" sz="1400"/>
        </a:p>
      </dgm:t>
    </dgm:pt>
    <dgm:pt modelId="{C95C682A-D541-A645-B82D-98CAFA53F8D5}" type="sibTrans" cxnId="{DA6F3FE4-7FB5-274F-9EA1-15A50BCE5D16}">
      <dgm:prSet/>
      <dgm:spPr/>
      <dgm:t>
        <a:bodyPr/>
        <a:lstStyle/>
        <a:p>
          <a:endParaRPr lang="de-DE" sz="1400"/>
        </a:p>
      </dgm:t>
    </dgm:pt>
    <dgm:pt modelId="{BCE3A0FE-1B4E-B14E-9BD0-B072401CB14E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de-DE" sz="2400" b="0" dirty="0">
              <a:latin typeface="Optima" panose="02000503060000020004" pitchFamily="2" charset="0"/>
            </a:rPr>
            <a:t>Wrap Up</a:t>
          </a:r>
          <a:endParaRPr lang="de-DE" sz="2400" b="0" dirty="0"/>
        </a:p>
      </dgm:t>
    </dgm:pt>
    <dgm:pt modelId="{B5D86D41-8FFE-224C-A34B-5F01A12C774A}" type="parTrans" cxnId="{4F2DF897-A8DA-7548-B70C-40B3A3D0A55B}">
      <dgm:prSet/>
      <dgm:spPr/>
      <dgm:t>
        <a:bodyPr/>
        <a:lstStyle/>
        <a:p>
          <a:endParaRPr lang="de-DE" sz="1400"/>
        </a:p>
      </dgm:t>
    </dgm:pt>
    <dgm:pt modelId="{D4D56112-D4E4-5244-8AB6-DCFD94FE25B6}" type="sibTrans" cxnId="{4F2DF897-A8DA-7548-B70C-40B3A3D0A55B}">
      <dgm:prSet/>
      <dgm:spPr/>
      <dgm:t>
        <a:bodyPr/>
        <a:lstStyle/>
        <a:p>
          <a:endParaRPr lang="de-DE" sz="1400"/>
        </a:p>
      </dgm:t>
    </dgm:pt>
    <dgm:pt modelId="{FDFDD18C-F03F-6F42-968E-A6EDB6D889CA}">
      <dgm:prSet phldrT="[Text]" custT="1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 dirty="0"/>
            <a:t>6)</a:t>
          </a:r>
        </a:p>
      </dgm:t>
    </dgm:pt>
    <dgm:pt modelId="{AEC0536D-3640-394D-9243-1D1450808F78}" type="parTrans" cxnId="{3C1A39A8-9CC6-144D-9B2A-47B51DAFA3A3}">
      <dgm:prSet/>
      <dgm:spPr/>
      <dgm:t>
        <a:bodyPr/>
        <a:lstStyle/>
        <a:p>
          <a:endParaRPr lang="de-DE" sz="1400"/>
        </a:p>
      </dgm:t>
    </dgm:pt>
    <dgm:pt modelId="{A1A473BC-C4FF-A34C-B30E-EFD161AE3D59}" type="sibTrans" cxnId="{3C1A39A8-9CC6-144D-9B2A-47B51DAFA3A3}">
      <dgm:prSet/>
      <dgm:spPr/>
      <dgm:t>
        <a:bodyPr/>
        <a:lstStyle/>
        <a:p>
          <a:endParaRPr lang="de-DE" sz="1400"/>
        </a:p>
      </dgm:t>
    </dgm:pt>
    <dgm:pt modelId="{A86FC702-5B40-6F4F-9847-330243FDB706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de-DE" sz="2400" b="1" dirty="0">
              <a:latin typeface="Optima" panose="02000503060000020004" pitchFamily="2" charset="0"/>
            </a:rPr>
            <a:t>Mathematisches Konzept</a:t>
          </a:r>
          <a:endParaRPr lang="de-DE" sz="2400" b="1" dirty="0"/>
        </a:p>
      </dgm:t>
    </dgm:pt>
    <dgm:pt modelId="{60E04FCF-6B4C-7C4F-A41B-8FB723710006}" type="parTrans" cxnId="{C04A23D4-9229-1D41-9D4F-C5659002FE6A}">
      <dgm:prSet/>
      <dgm:spPr/>
      <dgm:t>
        <a:bodyPr/>
        <a:lstStyle/>
        <a:p>
          <a:endParaRPr lang="de-DE" sz="1400"/>
        </a:p>
      </dgm:t>
    </dgm:pt>
    <dgm:pt modelId="{A5C40B70-0A28-A64E-B998-B0F753BE8723}" type="sibTrans" cxnId="{C04A23D4-9229-1D41-9D4F-C5659002FE6A}">
      <dgm:prSet/>
      <dgm:spPr/>
      <dgm:t>
        <a:bodyPr/>
        <a:lstStyle/>
        <a:p>
          <a:endParaRPr lang="de-DE" sz="1400"/>
        </a:p>
      </dgm:t>
    </dgm:pt>
    <dgm:pt modelId="{017B5EE8-94F7-7741-BD9D-2587ABED1CCE}">
      <dgm:prSet phldrT="[Text]" custT="1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 dirty="0"/>
            <a:t>7)</a:t>
          </a:r>
        </a:p>
      </dgm:t>
    </dgm:pt>
    <dgm:pt modelId="{BECAE003-4861-4145-B910-5ABDB6D06E5E}" type="parTrans" cxnId="{B20D72D6-D993-D849-AACF-0E0F2D38FA6B}">
      <dgm:prSet/>
      <dgm:spPr/>
      <dgm:t>
        <a:bodyPr/>
        <a:lstStyle/>
        <a:p>
          <a:endParaRPr lang="de-DE" sz="1400"/>
        </a:p>
      </dgm:t>
    </dgm:pt>
    <dgm:pt modelId="{D941694F-8791-FA48-B60B-D966AE72CD94}" type="sibTrans" cxnId="{B20D72D6-D993-D849-AACF-0E0F2D38FA6B}">
      <dgm:prSet/>
      <dgm:spPr/>
      <dgm:t>
        <a:bodyPr/>
        <a:lstStyle/>
        <a:p>
          <a:endParaRPr lang="de-DE" sz="1400"/>
        </a:p>
      </dgm:t>
    </dgm:pt>
    <dgm:pt modelId="{CC17A5D7-BC36-A644-852D-915235F5E489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 dirty="0">
              <a:latin typeface="Optima" panose="02000503060000020004" pitchFamily="2" charset="0"/>
            </a:rPr>
            <a:t>Beispiel in Python</a:t>
          </a:r>
          <a:endParaRPr lang="de-DE" sz="2400" b="1" dirty="0"/>
        </a:p>
      </dgm:t>
    </dgm:pt>
    <dgm:pt modelId="{5AB961BC-FB28-E74D-B381-6A292083A0E0}" type="parTrans" cxnId="{61ACCFB5-9305-B14B-86F9-BB83AE823893}">
      <dgm:prSet/>
      <dgm:spPr/>
      <dgm:t>
        <a:bodyPr/>
        <a:lstStyle/>
        <a:p>
          <a:endParaRPr lang="de-DE" sz="1400"/>
        </a:p>
      </dgm:t>
    </dgm:pt>
    <dgm:pt modelId="{75A30ED3-B807-0444-9330-67BBD2A12A5A}" type="sibTrans" cxnId="{61ACCFB5-9305-B14B-86F9-BB83AE823893}">
      <dgm:prSet/>
      <dgm:spPr/>
      <dgm:t>
        <a:bodyPr/>
        <a:lstStyle/>
        <a:p>
          <a:endParaRPr lang="de-DE" sz="1400"/>
        </a:p>
      </dgm:t>
    </dgm:pt>
    <dgm:pt modelId="{9F232982-B17E-BB44-8CC9-BC8D540E25AE}" type="pres">
      <dgm:prSet presAssocID="{BE0863D6-9743-AD4B-A223-D59EA547A50C}" presName="linearFlow" presStyleCnt="0">
        <dgm:presLayoutVars>
          <dgm:dir/>
          <dgm:animLvl val="lvl"/>
          <dgm:resizeHandles val="exact"/>
        </dgm:presLayoutVars>
      </dgm:prSet>
      <dgm:spPr/>
    </dgm:pt>
    <dgm:pt modelId="{51168F52-8DA3-B049-AC28-FE77C8FAC9E1}" type="pres">
      <dgm:prSet presAssocID="{5B53BF6E-1DCD-3344-BC91-5B1E022A2236}" presName="composite" presStyleCnt="0"/>
      <dgm:spPr/>
    </dgm:pt>
    <dgm:pt modelId="{8BE6E343-EBF7-9143-8EC2-D6C6E56837B5}" type="pres">
      <dgm:prSet presAssocID="{5B53BF6E-1DCD-3344-BC91-5B1E022A223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46217F9-6C37-6248-82FE-BF4901C02AD9}" type="pres">
      <dgm:prSet presAssocID="{5B53BF6E-1DCD-3344-BC91-5B1E022A2236}" presName="descendantText" presStyleLbl="alignAcc1" presStyleIdx="0" presStyleCnt="3">
        <dgm:presLayoutVars>
          <dgm:bulletEnabled val="1"/>
        </dgm:presLayoutVars>
      </dgm:prSet>
      <dgm:spPr/>
    </dgm:pt>
    <dgm:pt modelId="{6E54B18A-6FC6-CC43-A447-E6F6068864D6}" type="pres">
      <dgm:prSet presAssocID="{C95C682A-D541-A645-B82D-98CAFA53F8D5}" presName="sp" presStyleCnt="0"/>
      <dgm:spPr/>
    </dgm:pt>
    <dgm:pt modelId="{D46AF29D-8085-5D42-955B-E7F8AE245007}" type="pres">
      <dgm:prSet presAssocID="{FDFDD18C-F03F-6F42-968E-A6EDB6D889CA}" presName="composite" presStyleCnt="0"/>
      <dgm:spPr/>
    </dgm:pt>
    <dgm:pt modelId="{B0DE5943-F757-B049-B6A8-597FCA98D55A}" type="pres">
      <dgm:prSet presAssocID="{FDFDD18C-F03F-6F42-968E-A6EDB6D889C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928E41C-5363-3347-911C-7B6C2E15743E}" type="pres">
      <dgm:prSet presAssocID="{FDFDD18C-F03F-6F42-968E-A6EDB6D889CA}" presName="descendantText" presStyleLbl="alignAcc1" presStyleIdx="1" presStyleCnt="3">
        <dgm:presLayoutVars>
          <dgm:bulletEnabled val="1"/>
        </dgm:presLayoutVars>
      </dgm:prSet>
      <dgm:spPr/>
    </dgm:pt>
    <dgm:pt modelId="{6BEF53AC-3D43-1948-8F3B-A6371BC25F32}" type="pres">
      <dgm:prSet presAssocID="{A1A473BC-C4FF-A34C-B30E-EFD161AE3D59}" presName="sp" presStyleCnt="0"/>
      <dgm:spPr/>
    </dgm:pt>
    <dgm:pt modelId="{84631507-5A0B-FB41-9CC6-DB151B18DDFC}" type="pres">
      <dgm:prSet presAssocID="{017B5EE8-94F7-7741-BD9D-2587ABED1CCE}" presName="composite" presStyleCnt="0"/>
      <dgm:spPr/>
    </dgm:pt>
    <dgm:pt modelId="{7075BFA8-40A4-164C-B72C-D4C54369ADD7}" type="pres">
      <dgm:prSet presAssocID="{017B5EE8-94F7-7741-BD9D-2587ABED1CC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7BAB34E-0619-374A-916F-DD7C96EDB491}" type="pres">
      <dgm:prSet presAssocID="{017B5EE8-94F7-7741-BD9D-2587ABED1CC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A26700E-30BB-5E4E-9621-4A68DEFCF0D0}" type="presOf" srcId="{BE0863D6-9743-AD4B-A223-D59EA547A50C}" destId="{9F232982-B17E-BB44-8CC9-BC8D540E25AE}" srcOrd="0" destOrd="0" presId="urn:microsoft.com/office/officeart/2005/8/layout/chevron2"/>
    <dgm:cxn modelId="{F05B0056-3AD9-CB45-8557-3E7CFABE8A47}" type="presOf" srcId="{017B5EE8-94F7-7741-BD9D-2587ABED1CCE}" destId="{7075BFA8-40A4-164C-B72C-D4C54369ADD7}" srcOrd="0" destOrd="0" presId="urn:microsoft.com/office/officeart/2005/8/layout/chevron2"/>
    <dgm:cxn modelId="{4F2DF897-A8DA-7548-B70C-40B3A3D0A55B}" srcId="{5B53BF6E-1DCD-3344-BC91-5B1E022A2236}" destId="{BCE3A0FE-1B4E-B14E-9BD0-B072401CB14E}" srcOrd="0" destOrd="0" parTransId="{B5D86D41-8FFE-224C-A34B-5F01A12C774A}" sibTransId="{D4D56112-D4E4-5244-8AB6-DCFD94FE25B6}"/>
    <dgm:cxn modelId="{BF36D79C-3A92-9543-A8F0-817F63759EEC}" type="presOf" srcId="{CC17A5D7-BC36-A644-852D-915235F5E489}" destId="{C7BAB34E-0619-374A-916F-DD7C96EDB491}" srcOrd="0" destOrd="0" presId="urn:microsoft.com/office/officeart/2005/8/layout/chevron2"/>
    <dgm:cxn modelId="{3C1A39A8-9CC6-144D-9B2A-47B51DAFA3A3}" srcId="{BE0863D6-9743-AD4B-A223-D59EA547A50C}" destId="{FDFDD18C-F03F-6F42-968E-A6EDB6D889CA}" srcOrd="1" destOrd="0" parTransId="{AEC0536D-3640-394D-9243-1D1450808F78}" sibTransId="{A1A473BC-C4FF-A34C-B30E-EFD161AE3D59}"/>
    <dgm:cxn modelId="{181C2FAB-412B-904D-812B-08FCAA2014BC}" type="presOf" srcId="{BCE3A0FE-1B4E-B14E-9BD0-B072401CB14E}" destId="{646217F9-6C37-6248-82FE-BF4901C02AD9}" srcOrd="0" destOrd="0" presId="urn:microsoft.com/office/officeart/2005/8/layout/chevron2"/>
    <dgm:cxn modelId="{61ACCFB5-9305-B14B-86F9-BB83AE823893}" srcId="{017B5EE8-94F7-7741-BD9D-2587ABED1CCE}" destId="{CC17A5D7-BC36-A644-852D-915235F5E489}" srcOrd="0" destOrd="0" parTransId="{5AB961BC-FB28-E74D-B381-6A292083A0E0}" sibTransId="{75A30ED3-B807-0444-9330-67BBD2A12A5A}"/>
    <dgm:cxn modelId="{39250AB9-CE39-C546-9135-2228C40ABF8C}" type="presOf" srcId="{A86FC702-5B40-6F4F-9847-330243FDB706}" destId="{3928E41C-5363-3347-911C-7B6C2E15743E}" srcOrd="0" destOrd="0" presId="urn:microsoft.com/office/officeart/2005/8/layout/chevron2"/>
    <dgm:cxn modelId="{0FB0B7BC-6A93-2A40-90DC-6B70AC3129A8}" type="presOf" srcId="{5B53BF6E-1DCD-3344-BC91-5B1E022A2236}" destId="{8BE6E343-EBF7-9143-8EC2-D6C6E56837B5}" srcOrd="0" destOrd="0" presId="urn:microsoft.com/office/officeart/2005/8/layout/chevron2"/>
    <dgm:cxn modelId="{C04A23D4-9229-1D41-9D4F-C5659002FE6A}" srcId="{FDFDD18C-F03F-6F42-968E-A6EDB6D889CA}" destId="{A86FC702-5B40-6F4F-9847-330243FDB706}" srcOrd="0" destOrd="0" parTransId="{60E04FCF-6B4C-7C4F-A41B-8FB723710006}" sibTransId="{A5C40B70-0A28-A64E-B998-B0F753BE8723}"/>
    <dgm:cxn modelId="{B20D72D6-D993-D849-AACF-0E0F2D38FA6B}" srcId="{BE0863D6-9743-AD4B-A223-D59EA547A50C}" destId="{017B5EE8-94F7-7741-BD9D-2587ABED1CCE}" srcOrd="2" destOrd="0" parTransId="{BECAE003-4861-4145-B910-5ABDB6D06E5E}" sibTransId="{D941694F-8791-FA48-B60B-D966AE72CD94}"/>
    <dgm:cxn modelId="{DA6F3FE4-7FB5-274F-9EA1-15A50BCE5D16}" srcId="{BE0863D6-9743-AD4B-A223-D59EA547A50C}" destId="{5B53BF6E-1DCD-3344-BC91-5B1E022A2236}" srcOrd="0" destOrd="0" parTransId="{66B2BBD5-EBD4-2543-8EEF-107AB7281E65}" sibTransId="{C95C682A-D541-A645-B82D-98CAFA53F8D5}"/>
    <dgm:cxn modelId="{181C2EFA-FA1B-7544-A1D5-1AB55C75587D}" type="presOf" srcId="{FDFDD18C-F03F-6F42-968E-A6EDB6D889CA}" destId="{B0DE5943-F757-B049-B6A8-597FCA98D55A}" srcOrd="0" destOrd="0" presId="urn:microsoft.com/office/officeart/2005/8/layout/chevron2"/>
    <dgm:cxn modelId="{AB3213F7-2B9A-0447-AA95-C89720964B57}" type="presParOf" srcId="{9F232982-B17E-BB44-8CC9-BC8D540E25AE}" destId="{51168F52-8DA3-B049-AC28-FE77C8FAC9E1}" srcOrd="0" destOrd="0" presId="urn:microsoft.com/office/officeart/2005/8/layout/chevron2"/>
    <dgm:cxn modelId="{73C93AE4-3BA5-2542-8D24-08D0EA5986BC}" type="presParOf" srcId="{51168F52-8DA3-B049-AC28-FE77C8FAC9E1}" destId="{8BE6E343-EBF7-9143-8EC2-D6C6E56837B5}" srcOrd="0" destOrd="0" presId="urn:microsoft.com/office/officeart/2005/8/layout/chevron2"/>
    <dgm:cxn modelId="{4F7A7782-5578-FC44-BA97-EC24DF2FE2BA}" type="presParOf" srcId="{51168F52-8DA3-B049-AC28-FE77C8FAC9E1}" destId="{646217F9-6C37-6248-82FE-BF4901C02AD9}" srcOrd="1" destOrd="0" presId="urn:microsoft.com/office/officeart/2005/8/layout/chevron2"/>
    <dgm:cxn modelId="{268F6C84-382B-3F46-9834-8C21C25EB010}" type="presParOf" srcId="{9F232982-B17E-BB44-8CC9-BC8D540E25AE}" destId="{6E54B18A-6FC6-CC43-A447-E6F6068864D6}" srcOrd="1" destOrd="0" presId="urn:microsoft.com/office/officeart/2005/8/layout/chevron2"/>
    <dgm:cxn modelId="{0F3614C6-0E55-7D42-8789-87346554D44B}" type="presParOf" srcId="{9F232982-B17E-BB44-8CC9-BC8D540E25AE}" destId="{D46AF29D-8085-5D42-955B-E7F8AE245007}" srcOrd="2" destOrd="0" presId="urn:microsoft.com/office/officeart/2005/8/layout/chevron2"/>
    <dgm:cxn modelId="{CDA3E16E-4574-4040-A16C-023C9EE395E5}" type="presParOf" srcId="{D46AF29D-8085-5D42-955B-E7F8AE245007}" destId="{B0DE5943-F757-B049-B6A8-597FCA98D55A}" srcOrd="0" destOrd="0" presId="urn:microsoft.com/office/officeart/2005/8/layout/chevron2"/>
    <dgm:cxn modelId="{81873A85-5DFA-7848-B1F3-04EA6449572A}" type="presParOf" srcId="{D46AF29D-8085-5D42-955B-E7F8AE245007}" destId="{3928E41C-5363-3347-911C-7B6C2E15743E}" srcOrd="1" destOrd="0" presId="urn:microsoft.com/office/officeart/2005/8/layout/chevron2"/>
    <dgm:cxn modelId="{EF0B0A49-9375-D444-B381-19326295E0EB}" type="presParOf" srcId="{9F232982-B17E-BB44-8CC9-BC8D540E25AE}" destId="{6BEF53AC-3D43-1948-8F3B-A6371BC25F32}" srcOrd="3" destOrd="0" presId="urn:microsoft.com/office/officeart/2005/8/layout/chevron2"/>
    <dgm:cxn modelId="{F5643982-300F-5440-B41E-3F2653F06D6F}" type="presParOf" srcId="{9F232982-B17E-BB44-8CC9-BC8D540E25AE}" destId="{84631507-5A0B-FB41-9CC6-DB151B18DDFC}" srcOrd="4" destOrd="0" presId="urn:microsoft.com/office/officeart/2005/8/layout/chevron2"/>
    <dgm:cxn modelId="{02260665-0BFB-6746-B382-009ACDBC0A50}" type="presParOf" srcId="{84631507-5A0B-FB41-9CC6-DB151B18DDFC}" destId="{7075BFA8-40A4-164C-B72C-D4C54369ADD7}" srcOrd="0" destOrd="0" presId="urn:microsoft.com/office/officeart/2005/8/layout/chevron2"/>
    <dgm:cxn modelId="{D548975E-4DFF-784B-BFF2-E2A8DE0736A4}" type="presParOf" srcId="{84631507-5A0B-FB41-9CC6-DB151B18DDFC}" destId="{C7BAB34E-0619-374A-916F-DD7C96EDB49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E0863D6-9743-AD4B-A223-D59EA547A50C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B53BF6E-1DCD-3344-BC91-5B1E022A2236}">
      <dgm:prSet phldrT="[Text]" custT="1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 dirty="0"/>
            <a:t>4)</a:t>
          </a:r>
        </a:p>
      </dgm:t>
    </dgm:pt>
    <dgm:pt modelId="{66B2BBD5-EBD4-2543-8EEF-107AB7281E65}" type="parTrans" cxnId="{DA6F3FE4-7FB5-274F-9EA1-15A50BCE5D16}">
      <dgm:prSet/>
      <dgm:spPr/>
      <dgm:t>
        <a:bodyPr/>
        <a:lstStyle/>
        <a:p>
          <a:endParaRPr lang="de-DE" sz="1400"/>
        </a:p>
      </dgm:t>
    </dgm:pt>
    <dgm:pt modelId="{C95C682A-D541-A645-B82D-98CAFA53F8D5}" type="sibTrans" cxnId="{DA6F3FE4-7FB5-274F-9EA1-15A50BCE5D16}">
      <dgm:prSet/>
      <dgm:spPr/>
      <dgm:t>
        <a:bodyPr/>
        <a:lstStyle/>
        <a:p>
          <a:endParaRPr lang="de-DE" sz="1400"/>
        </a:p>
      </dgm:t>
    </dgm:pt>
    <dgm:pt modelId="{BCE3A0FE-1B4E-B14E-9BD0-B072401CB14E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de-DE" sz="2400" b="0" dirty="0">
              <a:latin typeface="Optima" panose="02000503060000020004" pitchFamily="2" charset="0"/>
            </a:rPr>
            <a:t>Wrap Up</a:t>
          </a:r>
          <a:endParaRPr lang="de-DE" sz="2400" b="0" dirty="0"/>
        </a:p>
      </dgm:t>
    </dgm:pt>
    <dgm:pt modelId="{B5D86D41-8FFE-224C-A34B-5F01A12C774A}" type="parTrans" cxnId="{4F2DF897-A8DA-7548-B70C-40B3A3D0A55B}">
      <dgm:prSet/>
      <dgm:spPr/>
      <dgm:t>
        <a:bodyPr/>
        <a:lstStyle/>
        <a:p>
          <a:endParaRPr lang="de-DE" sz="1400"/>
        </a:p>
      </dgm:t>
    </dgm:pt>
    <dgm:pt modelId="{D4D56112-D4E4-5244-8AB6-DCFD94FE25B6}" type="sibTrans" cxnId="{4F2DF897-A8DA-7548-B70C-40B3A3D0A55B}">
      <dgm:prSet/>
      <dgm:spPr/>
      <dgm:t>
        <a:bodyPr/>
        <a:lstStyle/>
        <a:p>
          <a:endParaRPr lang="de-DE" sz="1400"/>
        </a:p>
      </dgm:t>
    </dgm:pt>
    <dgm:pt modelId="{FDFDD18C-F03F-6F42-968E-A6EDB6D889CA}">
      <dgm:prSet phldrT="[Text]" custT="1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 dirty="0"/>
            <a:t>6)</a:t>
          </a:r>
        </a:p>
      </dgm:t>
    </dgm:pt>
    <dgm:pt modelId="{AEC0536D-3640-394D-9243-1D1450808F78}" type="parTrans" cxnId="{3C1A39A8-9CC6-144D-9B2A-47B51DAFA3A3}">
      <dgm:prSet/>
      <dgm:spPr/>
      <dgm:t>
        <a:bodyPr/>
        <a:lstStyle/>
        <a:p>
          <a:endParaRPr lang="de-DE" sz="1400"/>
        </a:p>
      </dgm:t>
    </dgm:pt>
    <dgm:pt modelId="{A1A473BC-C4FF-A34C-B30E-EFD161AE3D59}" type="sibTrans" cxnId="{3C1A39A8-9CC6-144D-9B2A-47B51DAFA3A3}">
      <dgm:prSet/>
      <dgm:spPr/>
      <dgm:t>
        <a:bodyPr/>
        <a:lstStyle/>
        <a:p>
          <a:endParaRPr lang="de-DE" sz="1400"/>
        </a:p>
      </dgm:t>
    </dgm:pt>
    <dgm:pt modelId="{A86FC702-5B40-6F4F-9847-330243FDB706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de-DE" sz="2400" b="0" dirty="0">
              <a:latin typeface="Optima" panose="02000503060000020004" pitchFamily="2" charset="0"/>
            </a:rPr>
            <a:t>Mathematisches Konzept</a:t>
          </a:r>
          <a:endParaRPr lang="de-DE" sz="2400" b="0" dirty="0"/>
        </a:p>
      </dgm:t>
    </dgm:pt>
    <dgm:pt modelId="{60E04FCF-6B4C-7C4F-A41B-8FB723710006}" type="parTrans" cxnId="{C04A23D4-9229-1D41-9D4F-C5659002FE6A}">
      <dgm:prSet/>
      <dgm:spPr/>
      <dgm:t>
        <a:bodyPr/>
        <a:lstStyle/>
        <a:p>
          <a:endParaRPr lang="de-DE" sz="1400"/>
        </a:p>
      </dgm:t>
    </dgm:pt>
    <dgm:pt modelId="{A5C40B70-0A28-A64E-B998-B0F753BE8723}" type="sibTrans" cxnId="{C04A23D4-9229-1D41-9D4F-C5659002FE6A}">
      <dgm:prSet/>
      <dgm:spPr/>
      <dgm:t>
        <a:bodyPr/>
        <a:lstStyle/>
        <a:p>
          <a:endParaRPr lang="de-DE" sz="1400"/>
        </a:p>
      </dgm:t>
    </dgm:pt>
    <dgm:pt modelId="{017B5EE8-94F7-7741-BD9D-2587ABED1CCE}">
      <dgm:prSet phldrT="[Text]" custT="1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 dirty="0"/>
            <a:t>7)</a:t>
          </a:r>
        </a:p>
      </dgm:t>
    </dgm:pt>
    <dgm:pt modelId="{BECAE003-4861-4145-B910-5ABDB6D06E5E}" type="parTrans" cxnId="{B20D72D6-D993-D849-AACF-0E0F2D38FA6B}">
      <dgm:prSet/>
      <dgm:spPr/>
      <dgm:t>
        <a:bodyPr/>
        <a:lstStyle/>
        <a:p>
          <a:endParaRPr lang="de-DE" sz="1400"/>
        </a:p>
      </dgm:t>
    </dgm:pt>
    <dgm:pt modelId="{D941694F-8791-FA48-B60B-D966AE72CD94}" type="sibTrans" cxnId="{B20D72D6-D993-D849-AACF-0E0F2D38FA6B}">
      <dgm:prSet/>
      <dgm:spPr/>
      <dgm:t>
        <a:bodyPr/>
        <a:lstStyle/>
        <a:p>
          <a:endParaRPr lang="de-DE" sz="1400"/>
        </a:p>
      </dgm:t>
    </dgm:pt>
    <dgm:pt modelId="{CC17A5D7-BC36-A644-852D-915235F5E489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 b="1" dirty="0">
              <a:latin typeface="Optima" panose="02000503060000020004" pitchFamily="2" charset="0"/>
            </a:rPr>
            <a:t>Beispiel in Python</a:t>
          </a:r>
          <a:endParaRPr lang="de-DE" sz="2400" b="1" dirty="0"/>
        </a:p>
      </dgm:t>
    </dgm:pt>
    <dgm:pt modelId="{5AB961BC-FB28-E74D-B381-6A292083A0E0}" type="parTrans" cxnId="{61ACCFB5-9305-B14B-86F9-BB83AE823893}">
      <dgm:prSet/>
      <dgm:spPr/>
      <dgm:t>
        <a:bodyPr/>
        <a:lstStyle/>
        <a:p>
          <a:endParaRPr lang="de-DE" sz="1400"/>
        </a:p>
      </dgm:t>
    </dgm:pt>
    <dgm:pt modelId="{75A30ED3-B807-0444-9330-67BBD2A12A5A}" type="sibTrans" cxnId="{61ACCFB5-9305-B14B-86F9-BB83AE823893}">
      <dgm:prSet/>
      <dgm:spPr/>
      <dgm:t>
        <a:bodyPr/>
        <a:lstStyle/>
        <a:p>
          <a:endParaRPr lang="de-DE" sz="1400"/>
        </a:p>
      </dgm:t>
    </dgm:pt>
    <dgm:pt modelId="{9F232982-B17E-BB44-8CC9-BC8D540E25AE}" type="pres">
      <dgm:prSet presAssocID="{BE0863D6-9743-AD4B-A223-D59EA547A50C}" presName="linearFlow" presStyleCnt="0">
        <dgm:presLayoutVars>
          <dgm:dir/>
          <dgm:animLvl val="lvl"/>
          <dgm:resizeHandles val="exact"/>
        </dgm:presLayoutVars>
      </dgm:prSet>
      <dgm:spPr/>
    </dgm:pt>
    <dgm:pt modelId="{51168F52-8DA3-B049-AC28-FE77C8FAC9E1}" type="pres">
      <dgm:prSet presAssocID="{5B53BF6E-1DCD-3344-BC91-5B1E022A2236}" presName="composite" presStyleCnt="0"/>
      <dgm:spPr/>
    </dgm:pt>
    <dgm:pt modelId="{8BE6E343-EBF7-9143-8EC2-D6C6E56837B5}" type="pres">
      <dgm:prSet presAssocID="{5B53BF6E-1DCD-3344-BC91-5B1E022A223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46217F9-6C37-6248-82FE-BF4901C02AD9}" type="pres">
      <dgm:prSet presAssocID="{5B53BF6E-1DCD-3344-BC91-5B1E022A2236}" presName="descendantText" presStyleLbl="alignAcc1" presStyleIdx="0" presStyleCnt="3">
        <dgm:presLayoutVars>
          <dgm:bulletEnabled val="1"/>
        </dgm:presLayoutVars>
      </dgm:prSet>
      <dgm:spPr/>
    </dgm:pt>
    <dgm:pt modelId="{6E54B18A-6FC6-CC43-A447-E6F6068864D6}" type="pres">
      <dgm:prSet presAssocID="{C95C682A-D541-A645-B82D-98CAFA53F8D5}" presName="sp" presStyleCnt="0"/>
      <dgm:spPr/>
    </dgm:pt>
    <dgm:pt modelId="{D46AF29D-8085-5D42-955B-E7F8AE245007}" type="pres">
      <dgm:prSet presAssocID="{FDFDD18C-F03F-6F42-968E-A6EDB6D889CA}" presName="composite" presStyleCnt="0"/>
      <dgm:spPr/>
    </dgm:pt>
    <dgm:pt modelId="{B0DE5943-F757-B049-B6A8-597FCA98D55A}" type="pres">
      <dgm:prSet presAssocID="{FDFDD18C-F03F-6F42-968E-A6EDB6D889C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928E41C-5363-3347-911C-7B6C2E15743E}" type="pres">
      <dgm:prSet presAssocID="{FDFDD18C-F03F-6F42-968E-A6EDB6D889CA}" presName="descendantText" presStyleLbl="alignAcc1" presStyleIdx="1" presStyleCnt="3">
        <dgm:presLayoutVars>
          <dgm:bulletEnabled val="1"/>
        </dgm:presLayoutVars>
      </dgm:prSet>
      <dgm:spPr/>
    </dgm:pt>
    <dgm:pt modelId="{6BEF53AC-3D43-1948-8F3B-A6371BC25F32}" type="pres">
      <dgm:prSet presAssocID="{A1A473BC-C4FF-A34C-B30E-EFD161AE3D59}" presName="sp" presStyleCnt="0"/>
      <dgm:spPr/>
    </dgm:pt>
    <dgm:pt modelId="{84631507-5A0B-FB41-9CC6-DB151B18DDFC}" type="pres">
      <dgm:prSet presAssocID="{017B5EE8-94F7-7741-BD9D-2587ABED1CCE}" presName="composite" presStyleCnt="0"/>
      <dgm:spPr/>
    </dgm:pt>
    <dgm:pt modelId="{7075BFA8-40A4-164C-B72C-D4C54369ADD7}" type="pres">
      <dgm:prSet presAssocID="{017B5EE8-94F7-7741-BD9D-2587ABED1CC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7BAB34E-0619-374A-916F-DD7C96EDB491}" type="pres">
      <dgm:prSet presAssocID="{017B5EE8-94F7-7741-BD9D-2587ABED1CC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A26700E-30BB-5E4E-9621-4A68DEFCF0D0}" type="presOf" srcId="{BE0863D6-9743-AD4B-A223-D59EA547A50C}" destId="{9F232982-B17E-BB44-8CC9-BC8D540E25AE}" srcOrd="0" destOrd="0" presId="urn:microsoft.com/office/officeart/2005/8/layout/chevron2"/>
    <dgm:cxn modelId="{F05B0056-3AD9-CB45-8557-3E7CFABE8A47}" type="presOf" srcId="{017B5EE8-94F7-7741-BD9D-2587ABED1CCE}" destId="{7075BFA8-40A4-164C-B72C-D4C54369ADD7}" srcOrd="0" destOrd="0" presId="urn:microsoft.com/office/officeart/2005/8/layout/chevron2"/>
    <dgm:cxn modelId="{4F2DF897-A8DA-7548-B70C-40B3A3D0A55B}" srcId="{5B53BF6E-1DCD-3344-BC91-5B1E022A2236}" destId="{BCE3A0FE-1B4E-B14E-9BD0-B072401CB14E}" srcOrd="0" destOrd="0" parTransId="{B5D86D41-8FFE-224C-A34B-5F01A12C774A}" sibTransId="{D4D56112-D4E4-5244-8AB6-DCFD94FE25B6}"/>
    <dgm:cxn modelId="{BF36D79C-3A92-9543-A8F0-817F63759EEC}" type="presOf" srcId="{CC17A5D7-BC36-A644-852D-915235F5E489}" destId="{C7BAB34E-0619-374A-916F-DD7C96EDB491}" srcOrd="0" destOrd="0" presId="urn:microsoft.com/office/officeart/2005/8/layout/chevron2"/>
    <dgm:cxn modelId="{3C1A39A8-9CC6-144D-9B2A-47B51DAFA3A3}" srcId="{BE0863D6-9743-AD4B-A223-D59EA547A50C}" destId="{FDFDD18C-F03F-6F42-968E-A6EDB6D889CA}" srcOrd="1" destOrd="0" parTransId="{AEC0536D-3640-394D-9243-1D1450808F78}" sibTransId="{A1A473BC-C4FF-A34C-B30E-EFD161AE3D59}"/>
    <dgm:cxn modelId="{181C2FAB-412B-904D-812B-08FCAA2014BC}" type="presOf" srcId="{BCE3A0FE-1B4E-B14E-9BD0-B072401CB14E}" destId="{646217F9-6C37-6248-82FE-BF4901C02AD9}" srcOrd="0" destOrd="0" presId="urn:microsoft.com/office/officeart/2005/8/layout/chevron2"/>
    <dgm:cxn modelId="{61ACCFB5-9305-B14B-86F9-BB83AE823893}" srcId="{017B5EE8-94F7-7741-BD9D-2587ABED1CCE}" destId="{CC17A5D7-BC36-A644-852D-915235F5E489}" srcOrd="0" destOrd="0" parTransId="{5AB961BC-FB28-E74D-B381-6A292083A0E0}" sibTransId="{75A30ED3-B807-0444-9330-67BBD2A12A5A}"/>
    <dgm:cxn modelId="{39250AB9-CE39-C546-9135-2228C40ABF8C}" type="presOf" srcId="{A86FC702-5B40-6F4F-9847-330243FDB706}" destId="{3928E41C-5363-3347-911C-7B6C2E15743E}" srcOrd="0" destOrd="0" presId="urn:microsoft.com/office/officeart/2005/8/layout/chevron2"/>
    <dgm:cxn modelId="{0FB0B7BC-6A93-2A40-90DC-6B70AC3129A8}" type="presOf" srcId="{5B53BF6E-1DCD-3344-BC91-5B1E022A2236}" destId="{8BE6E343-EBF7-9143-8EC2-D6C6E56837B5}" srcOrd="0" destOrd="0" presId="urn:microsoft.com/office/officeart/2005/8/layout/chevron2"/>
    <dgm:cxn modelId="{C04A23D4-9229-1D41-9D4F-C5659002FE6A}" srcId="{FDFDD18C-F03F-6F42-968E-A6EDB6D889CA}" destId="{A86FC702-5B40-6F4F-9847-330243FDB706}" srcOrd="0" destOrd="0" parTransId="{60E04FCF-6B4C-7C4F-A41B-8FB723710006}" sibTransId="{A5C40B70-0A28-A64E-B998-B0F753BE8723}"/>
    <dgm:cxn modelId="{B20D72D6-D993-D849-AACF-0E0F2D38FA6B}" srcId="{BE0863D6-9743-AD4B-A223-D59EA547A50C}" destId="{017B5EE8-94F7-7741-BD9D-2587ABED1CCE}" srcOrd="2" destOrd="0" parTransId="{BECAE003-4861-4145-B910-5ABDB6D06E5E}" sibTransId="{D941694F-8791-FA48-B60B-D966AE72CD94}"/>
    <dgm:cxn modelId="{DA6F3FE4-7FB5-274F-9EA1-15A50BCE5D16}" srcId="{BE0863D6-9743-AD4B-A223-D59EA547A50C}" destId="{5B53BF6E-1DCD-3344-BC91-5B1E022A2236}" srcOrd="0" destOrd="0" parTransId="{66B2BBD5-EBD4-2543-8EEF-107AB7281E65}" sibTransId="{C95C682A-D541-A645-B82D-98CAFA53F8D5}"/>
    <dgm:cxn modelId="{181C2EFA-FA1B-7544-A1D5-1AB55C75587D}" type="presOf" srcId="{FDFDD18C-F03F-6F42-968E-A6EDB6D889CA}" destId="{B0DE5943-F757-B049-B6A8-597FCA98D55A}" srcOrd="0" destOrd="0" presId="urn:microsoft.com/office/officeart/2005/8/layout/chevron2"/>
    <dgm:cxn modelId="{AB3213F7-2B9A-0447-AA95-C89720964B57}" type="presParOf" srcId="{9F232982-B17E-BB44-8CC9-BC8D540E25AE}" destId="{51168F52-8DA3-B049-AC28-FE77C8FAC9E1}" srcOrd="0" destOrd="0" presId="urn:microsoft.com/office/officeart/2005/8/layout/chevron2"/>
    <dgm:cxn modelId="{73C93AE4-3BA5-2542-8D24-08D0EA5986BC}" type="presParOf" srcId="{51168F52-8DA3-B049-AC28-FE77C8FAC9E1}" destId="{8BE6E343-EBF7-9143-8EC2-D6C6E56837B5}" srcOrd="0" destOrd="0" presId="urn:microsoft.com/office/officeart/2005/8/layout/chevron2"/>
    <dgm:cxn modelId="{4F7A7782-5578-FC44-BA97-EC24DF2FE2BA}" type="presParOf" srcId="{51168F52-8DA3-B049-AC28-FE77C8FAC9E1}" destId="{646217F9-6C37-6248-82FE-BF4901C02AD9}" srcOrd="1" destOrd="0" presId="urn:microsoft.com/office/officeart/2005/8/layout/chevron2"/>
    <dgm:cxn modelId="{268F6C84-382B-3F46-9834-8C21C25EB010}" type="presParOf" srcId="{9F232982-B17E-BB44-8CC9-BC8D540E25AE}" destId="{6E54B18A-6FC6-CC43-A447-E6F6068864D6}" srcOrd="1" destOrd="0" presId="urn:microsoft.com/office/officeart/2005/8/layout/chevron2"/>
    <dgm:cxn modelId="{0F3614C6-0E55-7D42-8789-87346554D44B}" type="presParOf" srcId="{9F232982-B17E-BB44-8CC9-BC8D540E25AE}" destId="{D46AF29D-8085-5D42-955B-E7F8AE245007}" srcOrd="2" destOrd="0" presId="urn:microsoft.com/office/officeart/2005/8/layout/chevron2"/>
    <dgm:cxn modelId="{CDA3E16E-4574-4040-A16C-023C9EE395E5}" type="presParOf" srcId="{D46AF29D-8085-5D42-955B-E7F8AE245007}" destId="{B0DE5943-F757-B049-B6A8-597FCA98D55A}" srcOrd="0" destOrd="0" presId="urn:microsoft.com/office/officeart/2005/8/layout/chevron2"/>
    <dgm:cxn modelId="{81873A85-5DFA-7848-B1F3-04EA6449572A}" type="presParOf" srcId="{D46AF29D-8085-5D42-955B-E7F8AE245007}" destId="{3928E41C-5363-3347-911C-7B6C2E15743E}" srcOrd="1" destOrd="0" presId="urn:microsoft.com/office/officeart/2005/8/layout/chevron2"/>
    <dgm:cxn modelId="{EF0B0A49-9375-D444-B381-19326295E0EB}" type="presParOf" srcId="{9F232982-B17E-BB44-8CC9-BC8D540E25AE}" destId="{6BEF53AC-3D43-1948-8F3B-A6371BC25F32}" srcOrd="3" destOrd="0" presId="urn:microsoft.com/office/officeart/2005/8/layout/chevron2"/>
    <dgm:cxn modelId="{F5643982-300F-5440-B41E-3F2653F06D6F}" type="presParOf" srcId="{9F232982-B17E-BB44-8CC9-BC8D540E25AE}" destId="{84631507-5A0B-FB41-9CC6-DB151B18DDFC}" srcOrd="4" destOrd="0" presId="urn:microsoft.com/office/officeart/2005/8/layout/chevron2"/>
    <dgm:cxn modelId="{02260665-0BFB-6746-B382-009ACDBC0A50}" type="presParOf" srcId="{84631507-5A0B-FB41-9CC6-DB151B18DDFC}" destId="{7075BFA8-40A4-164C-B72C-D4C54369ADD7}" srcOrd="0" destOrd="0" presId="urn:microsoft.com/office/officeart/2005/8/layout/chevron2"/>
    <dgm:cxn modelId="{D548975E-4DFF-784B-BFF2-E2A8DE0736A4}" type="presParOf" srcId="{84631507-5A0B-FB41-9CC6-DB151B18DDFC}" destId="{C7BAB34E-0619-374A-916F-DD7C96EDB49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E0863D6-9743-AD4B-A223-D59EA547A50C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B53BF6E-1DCD-3344-BC91-5B1E022A2236}">
      <dgm:prSet phldrT="[Text]" custT="1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 dirty="0"/>
            <a:t>7)</a:t>
          </a:r>
        </a:p>
      </dgm:t>
    </dgm:pt>
    <dgm:pt modelId="{66B2BBD5-EBD4-2543-8EEF-107AB7281E65}" type="parTrans" cxnId="{DA6F3FE4-7FB5-274F-9EA1-15A50BCE5D16}">
      <dgm:prSet/>
      <dgm:spPr/>
      <dgm:t>
        <a:bodyPr/>
        <a:lstStyle/>
        <a:p>
          <a:endParaRPr lang="de-DE" sz="1400"/>
        </a:p>
      </dgm:t>
    </dgm:pt>
    <dgm:pt modelId="{C95C682A-D541-A645-B82D-98CAFA53F8D5}" type="sibTrans" cxnId="{DA6F3FE4-7FB5-274F-9EA1-15A50BCE5D16}">
      <dgm:prSet/>
      <dgm:spPr/>
      <dgm:t>
        <a:bodyPr/>
        <a:lstStyle/>
        <a:p>
          <a:endParaRPr lang="de-DE" sz="1400"/>
        </a:p>
      </dgm:t>
    </dgm:pt>
    <dgm:pt modelId="{BCE3A0FE-1B4E-B14E-9BD0-B072401CB14E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de-DE" sz="2400" b="0" dirty="0">
              <a:latin typeface="Optima" panose="02000503060000020004" pitchFamily="2" charset="0"/>
            </a:rPr>
            <a:t>Literaturverzeichnis/</a:t>
          </a:r>
          <a:endParaRPr lang="de-DE" sz="2400" b="0" dirty="0"/>
        </a:p>
      </dgm:t>
    </dgm:pt>
    <dgm:pt modelId="{B5D86D41-8FFE-224C-A34B-5F01A12C774A}" type="parTrans" cxnId="{4F2DF897-A8DA-7548-B70C-40B3A3D0A55B}">
      <dgm:prSet/>
      <dgm:spPr/>
      <dgm:t>
        <a:bodyPr/>
        <a:lstStyle/>
        <a:p>
          <a:endParaRPr lang="de-DE" sz="1400"/>
        </a:p>
      </dgm:t>
    </dgm:pt>
    <dgm:pt modelId="{D4D56112-D4E4-5244-8AB6-DCFD94FE25B6}" type="sibTrans" cxnId="{4F2DF897-A8DA-7548-B70C-40B3A3D0A55B}">
      <dgm:prSet/>
      <dgm:spPr/>
      <dgm:t>
        <a:bodyPr/>
        <a:lstStyle/>
        <a:p>
          <a:endParaRPr lang="de-DE" sz="1400"/>
        </a:p>
      </dgm:t>
    </dgm:pt>
    <dgm:pt modelId="{9EEB14B7-1112-874A-BC82-A4281375D0D0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None/>
          </a:pPr>
          <a:r>
            <a:rPr lang="de-DE" sz="2400" b="0" dirty="0">
              <a:latin typeface="Optima" panose="02000503060000020004" pitchFamily="2" charset="0"/>
            </a:rPr>
            <a:t>   Abbildungsverzeichnis</a:t>
          </a:r>
          <a:endParaRPr lang="de-DE" sz="2400" b="0" dirty="0"/>
        </a:p>
      </dgm:t>
    </dgm:pt>
    <dgm:pt modelId="{C4C93675-6CCC-6148-A546-51DB11FF5E02}" type="parTrans" cxnId="{4C4C5C9C-3432-8447-9469-53A96E0B452E}">
      <dgm:prSet/>
      <dgm:spPr/>
      <dgm:t>
        <a:bodyPr/>
        <a:lstStyle/>
        <a:p>
          <a:endParaRPr lang="de-DE"/>
        </a:p>
      </dgm:t>
    </dgm:pt>
    <dgm:pt modelId="{64A28FF0-AD69-0B49-A43A-5C2148DDFEA1}" type="sibTrans" cxnId="{4C4C5C9C-3432-8447-9469-53A96E0B452E}">
      <dgm:prSet/>
      <dgm:spPr/>
      <dgm:t>
        <a:bodyPr/>
        <a:lstStyle/>
        <a:p>
          <a:endParaRPr lang="de-DE"/>
        </a:p>
      </dgm:t>
    </dgm:pt>
    <dgm:pt modelId="{9F232982-B17E-BB44-8CC9-BC8D540E25AE}" type="pres">
      <dgm:prSet presAssocID="{BE0863D6-9743-AD4B-A223-D59EA547A50C}" presName="linearFlow" presStyleCnt="0">
        <dgm:presLayoutVars>
          <dgm:dir/>
          <dgm:animLvl val="lvl"/>
          <dgm:resizeHandles val="exact"/>
        </dgm:presLayoutVars>
      </dgm:prSet>
      <dgm:spPr/>
    </dgm:pt>
    <dgm:pt modelId="{51168F52-8DA3-B049-AC28-FE77C8FAC9E1}" type="pres">
      <dgm:prSet presAssocID="{5B53BF6E-1DCD-3344-BC91-5B1E022A2236}" presName="composite" presStyleCnt="0"/>
      <dgm:spPr/>
    </dgm:pt>
    <dgm:pt modelId="{8BE6E343-EBF7-9143-8EC2-D6C6E56837B5}" type="pres">
      <dgm:prSet presAssocID="{5B53BF6E-1DCD-3344-BC91-5B1E022A2236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646217F9-6C37-6248-82FE-BF4901C02AD9}" type="pres">
      <dgm:prSet presAssocID="{5B53BF6E-1DCD-3344-BC91-5B1E022A2236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0A26700E-30BB-5E4E-9621-4A68DEFCF0D0}" type="presOf" srcId="{BE0863D6-9743-AD4B-A223-D59EA547A50C}" destId="{9F232982-B17E-BB44-8CC9-BC8D540E25AE}" srcOrd="0" destOrd="0" presId="urn:microsoft.com/office/officeart/2005/8/layout/chevron2"/>
    <dgm:cxn modelId="{4F2DF897-A8DA-7548-B70C-40B3A3D0A55B}" srcId="{5B53BF6E-1DCD-3344-BC91-5B1E022A2236}" destId="{BCE3A0FE-1B4E-B14E-9BD0-B072401CB14E}" srcOrd="0" destOrd="0" parTransId="{B5D86D41-8FFE-224C-A34B-5F01A12C774A}" sibTransId="{D4D56112-D4E4-5244-8AB6-DCFD94FE25B6}"/>
    <dgm:cxn modelId="{4C4C5C9C-3432-8447-9469-53A96E0B452E}" srcId="{5B53BF6E-1DCD-3344-BC91-5B1E022A2236}" destId="{9EEB14B7-1112-874A-BC82-A4281375D0D0}" srcOrd="1" destOrd="0" parTransId="{C4C93675-6CCC-6148-A546-51DB11FF5E02}" sibTransId="{64A28FF0-AD69-0B49-A43A-5C2148DDFEA1}"/>
    <dgm:cxn modelId="{181C2FAB-412B-904D-812B-08FCAA2014BC}" type="presOf" srcId="{BCE3A0FE-1B4E-B14E-9BD0-B072401CB14E}" destId="{646217F9-6C37-6248-82FE-BF4901C02AD9}" srcOrd="0" destOrd="0" presId="urn:microsoft.com/office/officeart/2005/8/layout/chevron2"/>
    <dgm:cxn modelId="{0FB0B7BC-6A93-2A40-90DC-6B70AC3129A8}" type="presOf" srcId="{5B53BF6E-1DCD-3344-BC91-5B1E022A2236}" destId="{8BE6E343-EBF7-9143-8EC2-D6C6E56837B5}" srcOrd="0" destOrd="0" presId="urn:microsoft.com/office/officeart/2005/8/layout/chevron2"/>
    <dgm:cxn modelId="{A5A2CFD7-5FD0-AA41-BAAA-65712D048108}" type="presOf" srcId="{9EEB14B7-1112-874A-BC82-A4281375D0D0}" destId="{646217F9-6C37-6248-82FE-BF4901C02AD9}" srcOrd="0" destOrd="1" presId="urn:microsoft.com/office/officeart/2005/8/layout/chevron2"/>
    <dgm:cxn modelId="{DA6F3FE4-7FB5-274F-9EA1-15A50BCE5D16}" srcId="{BE0863D6-9743-AD4B-A223-D59EA547A50C}" destId="{5B53BF6E-1DCD-3344-BC91-5B1E022A2236}" srcOrd="0" destOrd="0" parTransId="{66B2BBD5-EBD4-2543-8EEF-107AB7281E65}" sibTransId="{C95C682A-D541-A645-B82D-98CAFA53F8D5}"/>
    <dgm:cxn modelId="{AB3213F7-2B9A-0447-AA95-C89720964B57}" type="presParOf" srcId="{9F232982-B17E-BB44-8CC9-BC8D540E25AE}" destId="{51168F52-8DA3-B049-AC28-FE77C8FAC9E1}" srcOrd="0" destOrd="0" presId="urn:microsoft.com/office/officeart/2005/8/layout/chevron2"/>
    <dgm:cxn modelId="{73C93AE4-3BA5-2542-8D24-08D0EA5986BC}" type="presParOf" srcId="{51168F52-8DA3-B049-AC28-FE77C8FAC9E1}" destId="{8BE6E343-EBF7-9143-8EC2-D6C6E56837B5}" srcOrd="0" destOrd="0" presId="urn:microsoft.com/office/officeart/2005/8/layout/chevron2"/>
    <dgm:cxn modelId="{4F7A7782-5578-FC44-BA97-EC24DF2FE2BA}" type="presParOf" srcId="{51168F52-8DA3-B049-AC28-FE77C8FAC9E1}" destId="{646217F9-6C37-6248-82FE-BF4901C02AD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6E343-EBF7-9143-8EC2-D6C6E56837B5}">
      <dsp:nvSpPr>
        <dsp:cNvPr id="0" name=""/>
        <dsp:cNvSpPr/>
      </dsp:nvSpPr>
      <dsp:spPr>
        <a:xfrm rot="5400000">
          <a:off x="-222646" y="223826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1)</a:t>
          </a:r>
        </a:p>
      </dsp:txBody>
      <dsp:txXfrm rot="-5400000">
        <a:off x="1" y="520688"/>
        <a:ext cx="1039018" cy="445294"/>
      </dsp:txXfrm>
    </dsp:sp>
    <dsp:sp modelId="{646217F9-6C37-6248-82FE-BF4901C02AD9}">
      <dsp:nvSpPr>
        <dsp:cNvPr id="0" name=""/>
        <dsp:cNvSpPr/>
      </dsp:nvSpPr>
      <dsp:spPr>
        <a:xfrm rot="5400000">
          <a:off x="3085107" y="-2044909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de-DE" sz="2400" b="1" kern="1200" dirty="0">
              <a:latin typeface="Optima" panose="02000503060000020004" pitchFamily="2" charset="0"/>
            </a:rPr>
            <a:t>Idee und Zielsetzung</a:t>
          </a:r>
          <a:endParaRPr lang="de-DE" sz="2400" b="1" kern="1200" dirty="0"/>
        </a:p>
      </dsp:txBody>
      <dsp:txXfrm rot="-5400000">
        <a:off x="1039018" y="48278"/>
        <a:ext cx="5009883" cy="870607"/>
      </dsp:txXfrm>
    </dsp:sp>
    <dsp:sp modelId="{B0DE5943-F757-B049-B6A8-597FCA98D55A}">
      <dsp:nvSpPr>
        <dsp:cNvPr id="0" name=""/>
        <dsp:cNvSpPr/>
      </dsp:nvSpPr>
      <dsp:spPr>
        <a:xfrm rot="5400000">
          <a:off x="-222646" y="1512490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2)</a:t>
          </a:r>
        </a:p>
      </dsp:txBody>
      <dsp:txXfrm rot="-5400000">
        <a:off x="1" y="1809352"/>
        <a:ext cx="1039018" cy="445294"/>
      </dsp:txXfrm>
    </dsp:sp>
    <dsp:sp modelId="{3928E41C-5363-3347-911C-7B6C2E15743E}">
      <dsp:nvSpPr>
        <dsp:cNvPr id="0" name=""/>
        <dsp:cNvSpPr/>
      </dsp:nvSpPr>
      <dsp:spPr>
        <a:xfrm rot="5400000">
          <a:off x="3085107" y="-756245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de-DE" sz="2400" kern="1200" dirty="0">
              <a:latin typeface="Optima" panose="02000503060000020004" pitchFamily="2" charset="0"/>
            </a:rPr>
            <a:t>Verschiedene Beispiele der Hyperebene</a:t>
          </a:r>
          <a:endParaRPr lang="de-DE" sz="2400" kern="1200" dirty="0"/>
        </a:p>
      </dsp:txBody>
      <dsp:txXfrm rot="-5400000">
        <a:off x="1039018" y="1336942"/>
        <a:ext cx="5009883" cy="870607"/>
      </dsp:txXfrm>
    </dsp:sp>
    <dsp:sp modelId="{7075BFA8-40A4-164C-B72C-D4C54369ADD7}">
      <dsp:nvSpPr>
        <dsp:cNvPr id="0" name=""/>
        <dsp:cNvSpPr/>
      </dsp:nvSpPr>
      <dsp:spPr>
        <a:xfrm rot="5400000">
          <a:off x="-222646" y="2801154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3)</a:t>
          </a:r>
        </a:p>
      </dsp:txBody>
      <dsp:txXfrm rot="-5400000">
        <a:off x="1" y="3098016"/>
        <a:ext cx="1039018" cy="445294"/>
      </dsp:txXfrm>
    </dsp:sp>
    <dsp:sp modelId="{C7BAB34E-0619-374A-916F-DD7C96EDB491}">
      <dsp:nvSpPr>
        <dsp:cNvPr id="0" name=""/>
        <dsp:cNvSpPr/>
      </dsp:nvSpPr>
      <dsp:spPr>
        <a:xfrm rot="5400000">
          <a:off x="3085107" y="532418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 dirty="0">
              <a:latin typeface="Optima" panose="02000503060000020004" pitchFamily="2" charset="0"/>
            </a:rPr>
            <a:t>Exkurs Kernel Trick</a:t>
          </a:r>
          <a:endParaRPr lang="de-DE" sz="2400" kern="1200" dirty="0"/>
        </a:p>
      </dsp:txBody>
      <dsp:txXfrm rot="-5400000">
        <a:off x="1039018" y="2625605"/>
        <a:ext cx="5009883" cy="8706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6E343-EBF7-9143-8EC2-D6C6E56837B5}">
      <dsp:nvSpPr>
        <dsp:cNvPr id="0" name=""/>
        <dsp:cNvSpPr/>
      </dsp:nvSpPr>
      <dsp:spPr>
        <a:xfrm rot="5400000">
          <a:off x="-222646" y="223826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1)</a:t>
          </a:r>
        </a:p>
      </dsp:txBody>
      <dsp:txXfrm rot="-5400000">
        <a:off x="1" y="520688"/>
        <a:ext cx="1039018" cy="445294"/>
      </dsp:txXfrm>
    </dsp:sp>
    <dsp:sp modelId="{646217F9-6C37-6248-82FE-BF4901C02AD9}">
      <dsp:nvSpPr>
        <dsp:cNvPr id="0" name=""/>
        <dsp:cNvSpPr/>
      </dsp:nvSpPr>
      <dsp:spPr>
        <a:xfrm rot="5400000">
          <a:off x="3085107" y="-2044909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de-DE" sz="2400" b="0" kern="1200" dirty="0">
              <a:latin typeface="Optima" panose="02000503060000020004" pitchFamily="2" charset="0"/>
            </a:rPr>
            <a:t>Idee und Zielsetzung</a:t>
          </a:r>
          <a:endParaRPr lang="de-DE" sz="2400" b="0" kern="1200" dirty="0"/>
        </a:p>
      </dsp:txBody>
      <dsp:txXfrm rot="-5400000">
        <a:off x="1039018" y="48278"/>
        <a:ext cx="5009883" cy="870607"/>
      </dsp:txXfrm>
    </dsp:sp>
    <dsp:sp modelId="{B0DE5943-F757-B049-B6A8-597FCA98D55A}">
      <dsp:nvSpPr>
        <dsp:cNvPr id="0" name=""/>
        <dsp:cNvSpPr/>
      </dsp:nvSpPr>
      <dsp:spPr>
        <a:xfrm rot="5400000">
          <a:off x="-222646" y="1512490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2)</a:t>
          </a:r>
        </a:p>
      </dsp:txBody>
      <dsp:txXfrm rot="-5400000">
        <a:off x="1" y="1809352"/>
        <a:ext cx="1039018" cy="445294"/>
      </dsp:txXfrm>
    </dsp:sp>
    <dsp:sp modelId="{3928E41C-5363-3347-911C-7B6C2E15743E}">
      <dsp:nvSpPr>
        <dsp:cNvPr id="0" name=""/>
        <dsp:cNvSpPr/>
      </dsp:nvSpPr>
      <dsp:spPr>
        <a:xfrm rot="5400000">
          <a:off x="3085107" y="-756245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de-DE" sz="2400" b="1" kern="1200" dirty="0">
              <a:latin typeface="Optima" panose="02000503060000020004" pitchFamily="2" charset="0"/>
            </a:rPr>
            <a:t>Verschiedene Beispiele der Hyperebene</a:t>
          </a:r>
          <a:endParaRPr lang="de-DE" sz="2400" b="1" kern="1200" dirty="0"/>
        </a:p>
      </dsp:txBody>
      <dsp:txXfrm rot="-5400000">
        <a:off x="1039018" y="1336942"/>
        <a:ext cx="5009883" cy="870607"/>
      </dsp:txXfrm>
    </dsp:sp>
    <dsp:sp modelId="{7075BFA8-40A4-164C-B72C-D4C54369ADD7}">
      <dsp:nvSpPr>
        <dsp:cNvPr id="0" name=""/>
        <dsp:cNvSpPr/>
      </dsp:nvSpPr>
      <dsp:spPr>
        <a:xfrm rot="5400000">
          <a:off x="-222646" y="2801154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3)</a:t>
          </a:r>
        </a:p>
      </dsp:txBody>
      <dsp:txXfrm rot="-5400000">
        <a:off x="1" y="3098016"/>
        <a:ext cx="1039018" cy="445294"/>
      </dsp:txXfrm>
    </dsp:sp>
    <dsp:sp modelId="{C7BAB34E-0619-374A-916F-DD7C96EDB491}">
      <dsp:nvSpPr>
        <dsp:cNvPr id="0" name=""/>
        <dsp:cNvSpPr/>
      </dsp:nvSpPr>
      <dsp:spPr>
        <a:xfrm rot="5400000">
          <a:off x="3085107" y="532418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 dirty="0">
              <a:latin typeface="Optima" panose="02000503060000020004" pitchFamily="2" charset="0"/>
            </a:rPr>
            <a:t>Exkurs Kernel Trick</a:t>
          </a:r>
          <a:endParaRPr lang="de-DE" sz="2400" kern="1200" dirty="0"/>
        </a:p>
      </dsp:txBody>
      <dsp:txXfrm rot="-5400000">
        <a:off x="1039018" y="2625605"/>
        <a:ext cx="5009883" cy="8706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6E343-EBF7-9143-8EC2-D6C6E56837B5}">
      <dsp:nvSpPr>
        <dsp:cNvPr id="0" name=""/>
        <dsp:cNvSpPr/>
      </dsp:nvSpPr>
      <dsp:spPr>
        <a:xfrm rot="5400000">
          <a:off x="-222646" y="223826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1)</a:t>
          </a:r>
        </a:p>
      </dsp:txBody>
      <dsp:txXfrm rot="-5400000">
        <a:off x="1" y="520688"/>
        <a:ext cx="1039018" cy="445294"/>
      </dsp:txXfrm>
    </dsp:sp>
    <dsp:sp modelId="{646217F9-6C37-6248-82FE-BF4901C02AD9}">
      <dsp:nvSpPr>
        <dsp:cNvPr id="0" name=""/>
        <dsp:cNvSpPr/>
      </dsp:nvSpPr>
      <dsp:spPr>
        <a:xfrm rot="5400000">
          <a:off x="3085107" y="-2044909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de-DE" sz="2400" b="0" kern="1200" dirty="0">
              <a:latin typeface="Optima" panose="02000503060000020004" pitchFamily="2" charset="0"/>
            </a:rPr>
            <a:t>Idee und Zielsetzung</a:t>
          </a:r>
          <a:endParaRPr lang="de-DE" sz="2400" b="0" kern="1200" dirty="0"/>
        </a:p>
      </dsp:txBody>
      <dsp:txXfrm rot="-5400000">
        <a:off x="1039018" y="48278"/>
        <a:ext cx="5009883" cy="870607"/>
      </dsp:txXfrm>
    </dsp:sp>
    <dsp:sp modelId="{B0DE5943-F757-B049-B6A8-597FCA98D55A}">
      <dsp:nvSpPr>
        <dsp:cNvPr id="0" name=""/>
        <dsp:cNvSpPr/>
      </dsp:nvSpPr>
      <dsp:spPr>
        <a:xfrm rot="5400000">
          <a:off x="-222646" y="1512490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2)</a:t>
          </a:r>
        </a:p>
      </dsp:txBody>
      <dsp:txXfrm rot="-5400000">
        <a:off x="1" y="1809352"/>
        <a:ext cx="1039018" cy="445294"/>
      </dsp:txXfrm>
    </dsp:sp>
    <dsp:sp modelId="{3928E41C-5363-3347-911C-7B6C2E15743E}">
      <dsp:nvSpPr>
        <dsp:cNvPr id="0" name=""/>
        <dsp:cNvSpPr/>
      </dsp:nvSpPr>
      <dsp:spPr>
        <a:xfrm rot="5400000">
          <a:off x="3085107" y="-756245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de-DE" sz="2400" b="0" kern="1200" dirty="0">
              <a:latin typeface="Optima" panose="02000503060000020004" pitchFamily="2" charset="0"/>
            </a:rPr>
            <a:t>Verschiedene Beispiele der Hyperebene</a:t>
          </a:r>
          <a:endParaRPr lang="de-DE" sz="2400" b="0" kern="1200" dirty="0"/>
        </a:p>
      </dsp:txBody>
      <dsp:txXfrm rot="-5400000">
        <a:off x="1039018" y="1336942"/>
        <a:ext cx="5009883" cy="870607"/>
      </dsp:txXfrm>
    </dsp:sp>
    <dsp:sp modelId="{7075BFA8-40A4-164C-B72C-D4C54369ADD7}">
      <dsp:nvSpPr>
        <dsp:cNvPr id="0" name=""/>
        <dsp:cNvSpPr/>
      </dsp:nvSpPr>
      <dsp:spPr>
        <a:xfrm rot="5400000">
          <a:off x="-222646" y="2801154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3)</a:t>
          </a:r>
        </a:p>
      </dsp:txBody>
      <dsp:txXfrm rot="-5400000">
        <a:off x="1" y="3098016"/>
        <a:ext cx="1039018" cy="445294"/>
      </dsp:txXfrm>
    </dsp:sp>
    <dsp:sp modelId="{C7BAB34E-0619-374A-916F-DD7C96EDB491}">
      <dsp:nvSpPr>
        <dsp:cNvPr id="0" name=""/>
        <dsp:cNvSpPr/>
      </dsp:nvSpPr>
      <dsp:spPr>
        <a:xfrm rot="5400000">
          <a:off x="3085107" y="532418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b="1" kern="1200" dirty="0">
              <a:latin typeface="Optima" panose="02000503060000020004" pitchFamily="2" charset="0"/>
            </a:rPr>
            <a:t>Exkurs Kernel Trick</a:t>
          </a:r>
          <a:endParaRPr lang="de-DE" sz="2400" b="1" kern="1200" dirty="0"/>
        </a:p>
      </dsp:txBody>
      <dsp:txXfrm rot="-5400000">
        <a:off x="1039018" y="2625605"/>
        <a:ext cx="5009883" cy="8706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6E343-EBF7-9143-8EC2-D6C6E56837B5}">
      <dsp:nvSpPr>
        <dsp:cNvPr id="0" name=""/>
        <dsp:cNvSpPr/>
      </dsp:nvSpPr>
      <dsp:spPr>
        <a:xfrm rot="5400000">
          <a:off x="-222646" y="223826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4)</a:t>
          </a:r>
        </a:p>
      </dsp:txBody>
      <dsp:txXfrm rot="-5400000">
        <a:off x="1" y="520688"/>
        <a:ext cx="1039018" cy="445294"/>
      </dsp:txXfrm>
    </dsp:sp>
    <dsp:sp modelId="{646217F9-6C37-6248-82FE-BF4901C02AD9}">
      <dsp:nvSpPr>
        <dsp:cNvPr id="0" name=""/>
        <dsp:cNvSpPr/>
      </dsp:nvSpPr>
      <dsp:spPr>
        <a:xfrm rot="5400000">
          <a:off x="3085107" y="-2044909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de-DE" sz="2400" b="1" kern="1200" dirty="0">
              <a:latin typeface="Optima" panose="02000503060000020004" pitchFamily="2" charset="0"/>
            </a:rPr>
            <a:t>Wrap</a:t>
          </a:r>
          <a:r>
            <a:rPr lang="de-DE" sz="2400" kern="1200" dirty="0">
              <a:latin typeface="Optima" panose="02000503060000020004" pitchFamily="2" charset="0"/>
            </a:rPr>
            <a:t> </a:t>
          </a:r>
          <a:r>
            <a:rPr lang="de-DE" sz="2400" b="1" kern="1200" dirty="0">
              <a:latin typeface="Optima" panose="02000503060000020004" pitchFamily="2" charset="0"/>
            </a:rPr>
            <a:t>Up</a:t>
          </a:r>
          <a:endParaRPr lang="de-DE" sz="2400" b="1" kern="1200" dirty="0"/>
        </a:p>
      </dsp:txBody>
      <dsp:txXfrm rot="-5400000">
        <a:off x="1039018" y="48278"/>
        <a:ext cx="5009883" cy="870607"/>
      </dsp:txXfrm>
    </dsp:sp>
    <dsp:sp modelId="{B0DE5943-F757-B049-B6A8-597FCA98D55A}">
      <dsp:nvSpPr>
        <dsp:cNvPr id="0" name=""/>
        <dsp:cNvSpPr/>
      </dsp:nvSpPr>
      <dsp:spPr>
        <a:xfrm rot="5400000">
          <a:off x="-222646" y="1512490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6)</a:t>
          </a:r>
        </a:p>
      </dsp:txBody>
      <dsp:txXfrm rot="-5400000">
        <a:off x="1" y="1809352"/>
        <a:ext cx="1039018" cy="445294"/>
      </dsp:txXfrm>
    </dsp:sp>
    <dsp:sp modelId="{3928E41C-5363-3347-911C-7B6C2E15743E}">
      <dsp:nvSpPr>
        <dsp:cNvPr id="0" name=""/>
        <dsp:cNvSpPr/>
      </dsp:nvSpPr>
      <dsp:spPr>
        <a:xfrm rot="5400000">
          <a:off x="3085107" y="-756245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de-DE" sz="2400" kern="1200" dirty="0">
              <a:latin typeface="Optima" panose="02000503060000020004" pitchFamily="2" charset="0"/>
            </a:rPr>
            <a:t>Mathematisches Konzept</a:t>
          </a:r>
          <a:endParaRPr lang="de-DE" sz="2400" b="0" kern="1200" dirty="0"/>
        </a:p>
      </dsp:txBody>
      <dsp:txXfrm rot="-5400000">
        <a:off x="1039018" y="1336942"/>
        <a:ext cx="5009883" cy="870607"/>
      </dsp:txXfrm>
    </dsp:sp>
    <dsp:sp modelId="{7075BFA8-40A4-164C-B72C-D4C54369ADD7}">
      <dsp:nvSpPr>
        <dsp:cNvPr id="0" name=""/>
        <dsp:cNvSpPr/>
      </dsp:nvSpPr>
      <dsp:spPr>
        <a:xfrm rot="5400000">
          <a:off x="-222646" y="2801154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7)</a:t>
          </a:r>
        </a:p>
      </dsp:txBody>
      <dsp:txXfrm rot="-5400000">
        <a:off x="1" y="3098016"/>
        <a:ext cx="1039018" cy="445294"/>
      </dsp:txXfrm>
    </dsp:sp>
    <dsp:sp modelId="{C7BAB34E-0619-374A-916F-DD7C96EDB491}">
      <dsp:nvSpPr>
        <dsp:cNvPr id="0" name=""/>
        <dsp:cNvSpPr/>
      </dsp:nvSpPr>
      <dsp:spPr>
        <a:xfrm rot="5400000">
          <a:off x="3085107" y="532418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 dirty="0">
              <a:latin typeface="Optima" panose="02000503060000020004" pitchFamily="2" charset="0"/>
            </a:rPr>
            <a:t>Beispiel in Python</a:t>
          </a:r>
          <a:endParaRPr lang="de-DE" sz="2400" b="1" kern="1200" dirty="0"/>
        </a:p>
      </dsp:txBody>
      <dsp:txXfrm rot="-5400000">
        <a:off x="1039018" y="2625605"/>
        <a:ext cx="5009883" cy="8706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6E343-EBF7-9143-8EC2-D6C6E56837B5}">
      <dsp:nvSpPr>
        <dsp:cNvPr id="0" name=""/>
        <dsp:cNvSpPr/>
      </dsp:nvSpPr>
      <dsp:spPr>
        <a:xfrm rot="5400000">
          <a:off x="-222646" y="223826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4)</a:t>
          </a:r>
        </a:p>
      </dsp:txBody>
      <dsp:txXfrm rot="-5400000">
        <a:off x="1" y="520688"/>
        <a:ext cx="1039018" cy="445294"/>
      </dsp:txXfrm>
    </dsp:sp>
    <dsp:sp modelId="{646217F9-6C37-6248-82FE-BF4901C02AD9}">
      <dsp:nvSpPr>
        <dsp:cNvPr id="0" name=""/>
        <dsp:cNvSpPr/>
      </dsp:nvSpPr>
      <dsp:spPr>
        <a:xfrm rot="5400000">
          <a:off x="3085107" y="-2044909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de-DE" sz="2400" b="0" kern="1200" dirty="0">
              <a:latin typeface="Optima" panose="02000503060000020004" pitchFamily="2" charset="0"/>
            </a:rPr>
            <a:t>Wrap Up</a:t>
          </a:r>
          <a:endParaRPr lang="de-DE" sz="2400" b="0" kern="1200" dirty="0"/>
        </a:p>
      </dsp:txBody>
      <dsp:txXfrm rot="-5400000">
        <a:off x="1039018" y="48278"/>
        <a:ext cx="5009883" cy="870607"/>
      </dsp:txXfrm>
    </dsp:sp>
    <dsp:sp modelId="{B0DE5943-F757-B049-B6A8-597FCA98D55A}">
      <dsp:nvSpPr>
        <dsp:cNvPr id="0" name=""/>
        <dsp:cNvSpPr/>
      </dsp:nvSpPr>
      <dsp:spPr>
        <a:xfrm rot="5400000">
          <a:off x="-222646" y="1512490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6)</a:t>
          </a:r>
        </a:p>
      </dsp:txBody>
      <dsp:txXfrm rot="-5400000">
        <a:off x="1" y="1809352"/>
        <a:ext cx="1039018" cy="445294"/>
      </dsp:txXfrm>
    </dsp:sp>
    <dsp:sp modelId="{3928E41C-5363-3347-911C-7B6C2E15743E}">
      <dsp:nvSpPr>
        <dsp:cNvPr id="0" name=""/>
        <dsp:cNvSpPr/>
      </dsp:nvSpPr>
      <dsp:spPr>
        <a:xfrm rot="5400000">
          <a:off x="3085107" y="-756245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de-DE" sz="2400" b="1" kern="1200" dirty="0">
              <a:latin typeface="Optima" panose="02000503060000020004" pitchFamily="2" charset="0"/>
            </a:rPr>
            <a:t>Mathematisches Konzept</a:t>
          </a:r>
          <a:endParaRPr lang="de-DE" sz="2400" b="1" kern="1200" dirty="0"/>
        </a:p>
      </dsp:txBody>
      <dsp:txXfrm rot="-5400000">
        <a:off x="1039018" y="1336942"/>
        <a:ext cx="5009883" cy="870607"/>
      </dsp:txXfrm>
    </dsp:sp>
    <dsp:sp modelId="{7075BFA8-40A4-164C-B72C-D4C54369ADD7}">
      <dsp:nvSpPr>
        <dsp:cNvPr id="0" name=""/>
        <dsp:cNvSpPr/>
      </dsp:nvSpPr>
      <dsp:spPr>
        <a:xfrm rot="5400000">
          <a:off x="-222646" y="2801154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7)</a:t>
          </a:r>
        </a:p>
      </dsp:txBody>
      <dsp:txXfrm rot="-5400000">
        <a:off x="1" y="3098016"/>
        <a:ext cx="1039018" cy="445294"/>
      </dsp:txXfrm>
    </dsp:sp>
    <dsp:sp modelId="{C7BAB34E-0619-374A-916F-DD7C96EDB491}">
      <dsp:nvSpPr>
        <dsp:cNvPr id="0" name=""/>
        <dsp:cNvSpPr/>
      </dsp:nvSpPr>
      <dsp:spPr>
        <a:xfrm rot="5400000">
          <a:off x="3085107" y="532418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 dirty="0">
              <a:latin typeface="Optima" panose="02000503060000020004" pitchFamily="2" charset="0"/>
            </a:rPr>
            <a:t>Beispiel in Python</a:t>
          </a:r>
          <a:endParaRPr lang="de-DE" sz="2400" b="1" kern="1200" dirty="0"/>
        </a:p>
      </dsp:txBody>
      <dsp:txXfrm rot="-5400000">
        <a:off x="1039018" y="2625605"/>
        <a:ext cx="5009883" cy="8706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6E343-EBF7-9143-8EC2-D6C6E56837B5}">
      <dsp:nvSpPr>
        <dsp:cNvPr id="0" name=""/>
        <dsp:cNvSpPr/>
      </dsp:nvSpPr>
      <dsp:spPr>
        <a:xfrm rot="5400000">
          <a:off x="-222646" y="223826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4)</a:t>
          </a:r>
        </a:p>
      </dsp:txBody>
      <dsp:txXfrm rot="-5400000">
        <a:off x="1" y="520688"/>
        <a:ext cx="1039018" cy="445294"/>
      </dsp:txXfrm>
    </dsp:sp>
    <dsp:sp modelId="{646217F9-6C37-6248-82FE-BF4901C02AD9}">
      <dsp:nvSpPr>
        <dsp:cNvPr id="0" name=""/>
        <dsp:cNvSpPr/>
      </dsp:nvSpPr>
      <dsp:spPr>
        <a:xfrm rot="5400000">
          <a:off x="3085107" y="-2044909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de-DE" sz="2400" b="0" kern="1200" dirty="0">
              <a:latin typeface="Optima" panose="02000503060000020004" pitchFamily="2" charset="0"/>
            </a:rPr>
            <a:t>Wrap Up</a:t>
          </a:r>
          <a:endParaRPr lang="de-DE" sz="2400" b="0" kern="1200" dirty="0"/>
        </a:p>
      </dsp:txBody>
      <dsp:txXfrm rot="-5400000">
        <a:off x="1039018" y="48278"/>
        <a:ext cx="5009883" cy="870607"/>
      </dsp:txXfrm>
    </dsp:sp>
    <dsp:sp modelId="{B0DE5943-F757-B049-B6A8-597FCA98D55A}">
      <dsp:nvSpPr>
        <dsp:cNvPr id="0" name=""/>
        <dsp:cNvSpPr/>
      </dsp:nvSpPr>
      <dsp:spPr>
        <a:xfrm rot="5400000">
          <a:off x="-222646" y="1512490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6)</a:t>
          </a:r>
        </a:p>
      </dsp:txBody>
      <dsp:txXfrm rot="-5400000">
        <a:off x="1" y="1809352"/>
        <a:ext cx="1039018" cy="445294"/>
      </dsp:txXfrm>
    </dsp:sp>
    <dsp:sp modelId="{3928E41C-5363-3347-911C-7B6C2E15743E}">
      <dsp:nvSpPr>
        <dsp:cNvPr id="0" name=""/>
        <dsp:cNvSpPr/>
      </dsp:nvSpPr>
      <dsp:spPr>
        <a:xfrm rot="5400000">
          <a:off x="3085107" y="-756245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de-DE" sz="2400" b="0" kern="1200" dirty="0">
              <a:latin typeface="Optima" panose="02000503060000020004" pitchFamily="2" charset="0"/>
            </a:rPr>
            <a:t>Mathematisches Konzept</a:t>
          </a:r>
          <a:endParaRPr lang="de-DE" sz="2400" b="0" kern="1200" dirty="0"/>
        </a:p>
      </dsp:txBody>
      <dsp:txXfrm rot="-5400000">
        <a:off x="1039018" y="1336942"/>
        <a:ext cx="5009883" cy="870607"/>
      </dsp:txXfrm>
    </dsp:sp>
    <dsp:sp modelId="{7075BFA8-40A4-164C-B72C-D4C54369ADD7}">
      <dsp:nvSpPr>
        <dsp:cNvPr id="0" name=""/>
        <dsp:cNvSpPr/>
      </dsp:nvSpPr>
      <dsp:spPr>
        <a:xfrm rot="5400000">
          <a:off x="-222646" y="2801154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7)</a:t>
          </a:r>
        </a:p>
      </dsp:txBody>
      <dsp:txXfrm rot="-5400000">
        <a:off x="1" y="3098016"/>
        <a:ext cx="1039018" cy="445294"/>
      </dsp:txXfrm>
    </dsp:sp>
    <dsp:sp modelId="{C7BAB34E-0619-374A-916F-DD7C96EDB491}">
      <dsp:nvSpPr>
        <dsp:cNvPr id="0" name=""/>
        <dsp:cNvSpPr/>
      </dsp:nvSpPr>
      <dsp:spPr>
        <a:xfrm rot="5400000">
          <a:off x="3085107" y="532418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b="1" kern="1200" dirty="0">
              <a:latin typeface="Optima" panose="02000503060000020004" pitchFamily="2" charset="0"/>
            </a:rPr>
            <a:t>Beispiel in Python</a:t>
          </a:r>
          <a:endParaRPr lang="de-DE" sz="2400" b="1" kern="1200" dirty="0"/>
        </a:p>
      </dsp:txBody>
      <dsp:txXfrm rot="-5400000">
        <a:off x="1039018" y="2625605"/>
        <a:ext cx="5009883" cy="8706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6E343-EBF7-9143-8EC2-D6C6E56837B5}">
      <dsp:nvSpPr>
        <dsp:cNvPr id="0" name=""/>
        <dsp:cNvSpPr/>
      </dsp:nvSpPr>
      <dsp:spPr>
        <a:xfrm rot="5400000">
          <a:off x="-387979" y="387979"/>
          <a:ext cx="2586532" cy="1810573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7)</a:t>
          </a:r>
        </a:p>
      </dsp:txBody>
      <dsp:txXfrm rot="-5400000">
        <a:off x="1" y="905287"/>
        <a:ext cx="1810573" cy="775959"/>
      </dsp:txXfrm>
    </dsp:sp>
    <dsp:sp modelId="{646217F9-6C37-6248-82FE-BF4901C02AD9}">
      <dsp:nvSpPr>
        <dsp:cNvPr id="0" name=""/>
        <dsp:cNvSpPr/>
      </dsp:nvSpPr>
      <dsp:spPr>
        <a:xfrm rot="5400000">
          <a:off x="3526940" y="-1716367"/>
          <a:ext cx="1681246" cy="51139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de-DE" sz="2400" b="0" kern="1200" dirty="0">
              <a:latin typeface="Optima" panose="02000503060000020004" pitchFamily="2" charset="0"/>
            </a:rPr>
            <a:t>Literaturverzeichnis/</a:t>
          </a:r>
          <a:endParaRPr lang="de-DE" sz="2400" b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None/>
          </a:pPr>
          <a:r>
            <a:rPr lang="de-DE" sz="2400" b="0" kern="1200" dirty="0">
              <a:latin typeface="Optima" panose="02000503060000020004" pitchFamily="2" charset="0"/>
            </a:rPr>
            <a:t>   Abbildungsverzeichnis</a:t>
          </a:r>
          <a:endParaRPr lang="de-DE" sz="2400" b="0" kern="1200" dirty="0"/>
        </a:p>
      </dsp:txBody>
      <dsp:txXfrm rot="-5400000">
        <a:off x="1810573" y="82072"/>
        <a:ext cx="5031908" cy="1517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4892F-E077-3444-BA44-B68188BF6393}" type="datetimeFigureOut">
              <a:rPr lang="de-DE" smtClean="0"/>
              <a:t>01.07.22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05081-2AC4-7340-BADE-30078F7942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762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05081-2AC4-7340-BADE-30078F7942C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3892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79913E-6AAF-3643-9C18-4BD86FB67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4C1B572-7FF4-6C4B-9369-960227AE76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73637D-5FCD-FD43-A422-9DCBF9C1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049E-4AAD-6C42-81DF-C63F602E6FCA}" type="datetime1">
              <a:rPr lang="de-DE" smtClean="0"/>
              <a:t>01.07.22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2AAC4F-15DF-BB46-98DF-8C72A2F39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48ECD7-07CA-F249-BD95-278586B0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045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A9B33-9AC1-154F-931D-7FD81353A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5A7407B-89F1-F948-A215-877229610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729CAE-D8E7-874A-B00F-5039BC571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6DC6-E5B0-CD4C-85E7-5D6DD7053DE1}" type="datetime1">
              <a:rPr lang="de-DE" smtClean="0"/>
              <a:t>01.07.22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2F9588-7533-C242-9CE8-D17A45BEF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D6EC1A-E811-A842-9C44-B519C881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722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3D218D3-7A83-0F4F-840F-ACF100E1CA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5D60F8-EB92-D14D-8103-69D5EF241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BF71C1-E1DC-5E41-A6B1-784FFA76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B9057-7BEC-D64A-8E77-4D75B7A1138C}" type="datetime1">
              <a:rPr lang="de-DE" smtClean="0"/>
              <a:t>01.07.22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0434FB-325F-4A42-B1D0-C318932D3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374725-97F5-5B4B-BF75-60B9F0241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32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F5481C-DFD3-144C-9B0C-F52386672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8632EF-EF45-4B47-9889-2F58F8E30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D2BAE1-9500-4641-8B8A-1119B454D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AD75-34EC-9947-BC28-CD4C1E12B9C9}" type="datetime1">
              <a:rPr lang="de-DE" smtClean="0"/>
              <a:t>01.07.22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8C4720-12D7-F04B-AA9B-E0881EDD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51FE0D-9A8F-4144-BC5C-065686123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954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94644C-B70B-844C-8A8E-67C920A58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0E8BAD-280A-1147-A349-E094C8590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783CD4-BCE0-F04D-A5C0-112F54C6A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EEB4-85B7-7F46-82C8-2874F3FB2BEA}" type="datetime1">
              <a:rPr lang="de-DE" smtClean="0"/>
              <a:t>01.07.22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76B7ED-E040-DA47-BC82-46CFAC213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847EC5-D56E-9143-A27A-5DBB32EAE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507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FBD109-8246-6D46-8AE2-7084484F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203EBE-1355-CF44-BFDA-04597E1EFC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B24775-FC2A-104D-A3CC-2F4CD014B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C4D1582-5960-4E42-8268-F047E4F90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2609-B1D7-9548-A579-E2E2AE23EFC4}" type="datetime1">
              <a:rPr lang="de-DE" smtClean="0"/>
              <a:t>01.07.22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B72744-F562-F748-94D4-C94F0F2E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49D226-B44A-3A44-BAB1-976B8696A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605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E38C9E-67F8-784C-BB51-D22D782B0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6F32F3-EAB7-A44F-91D2-F2E143836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1835AE2-7167-664D-B01E-76A30A6E3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9B9E955-C17C-1C44-9250-FA3F00B37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C5E2AD5-2EE1-7443-BE3C-289802A31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75C62D-7598-C04D-A980-FCE369C1C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E99EC-B56A-354D-A678-B375F5C5A0BD}" type="datetime1">
              <a:rPr lang="de-DE" smtClean="0"/>
              <a:t>01.07.22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F6386F2-1410-3541-A6F1-6F57FA2E5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3A75BFE-B92E-6E49-A1C1-5F3A8B525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34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44ECB9-BA7D-0E4A-9C2E-FF02AAA1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A9337F8-C77D-2D47-915C-E1A4F2CF4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6FCC-97DF-5F47-9DFF-0A55282A198A}" type="datetime1">
              <a:rPr lang="de-DE" smtClean="0"/>
              <a:t>01.07.22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525B06-1202-F74C-9231-3C84739AC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37DECEE-4886-404F-AD70-BB0ED423E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675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5EFCE9-B031-014C-BA8B-048A97006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E2391-676E-1A42-8AB4-4D1587B6CA3E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36EFC6-7B64-B944-B418-60A0414FE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152A37-7B91-2F4A-A612-768B16A38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2343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B2DE5-7DBD-EB49-96C2-13721C04B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D571EE-A434-434C-9391-2274EFA19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AEBA60E-CA11-5F4F-A750-B354F3669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24817D0-7C12-B745-BF91-07C48858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C6C8C-EEA0-344A-A004-F1F57941A90A}" type="datetime1">
              <a:rPr lang="de-DE" smtClean="0"/>
              <a:t>01.07.22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A1DDCE-A54D-FC46-9200-6925D7982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D60B30-31E4-1142-80EB-14252029F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966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0314E-3DFD-244D-A042-CD7DCEF8A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DDA8C09-2C23-804E-B2FA-69011795A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74C910-1945-B149-B64A-ABA58260A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6C80CB-22D7-8B4F-BC84-29B7F92B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38A3-09DF-6A45-A1A9-4A78598DAC0E}" type="datetime1">
              <a:rPr lang="de-DE" smtClean="0"/>
              <a:t>01.07.22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24032E-4ED9-3543-8F15-A52B24A18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57865E-F624-5E4A-859F-D9FFE3351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19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2DCAD6E-D5CE-BB48-9A3E-AEBA7F024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7930B1-2A9A-4A46-9B44-A088E086C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B71764-F11B-CF4A-9597-48F73F206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2DC0C-D75F-1647-9955-1176A3F40CF7}" type="datetime1">
              <a:rPr lang="de-DE" smtClean="0"/>
              <a:t>01.07.22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017694-03D5-BD48-9283-939EA4EB08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0A3B5F-2182-3142-A945-8CC6A0F7B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0E9DD-8CED-2442-A2AF-DE57A08AAC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2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file:////var/folders/5j/5rywkp2x7zs75k_ml53cn10w0000gn/T/com.microsoft.Word/WebArchiveCopyPasteTempFiles/0*9jEWNXTAao7phK-5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file:////var/folders/5j/5rywkp2x7zs75k_ml53cn10w0000gn/T/com.microsoft.Word/WebArchiveCopyPasteTempFiles/0*0o8xIA4k3gXUDCFU.png" TargetMode="Externa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/var/folders/5j/5rywkp2x7zs75k_ml53cn10w0000gn/T/com.microsoft.Word/WebArchiveCopyPasteTempFiles/SVM_5.png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/var/folders/5j/5rywkp2x7zs75k_ml53cn10w0000gn/T/com.microsoft.Word/WebArchiveCopyPasteTempFiles/SVM_71.png" TargetMode="Externa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https://miro.medium.com/max/2836/1*ZpkLQf2FNfzfH4HXeMw4MQ.png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https://upload.wikimedia.org/wikipedia/de/thumb/a/a0/Diskriminanzfunktion.png/220px-Diskriminanzfunktion.png" TargetMode="Externa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tiff"/><Relationship Id="rId7" Type="http://schemas.openxmlformats.org/officeDocument/2006/relationships/diagramColors" Target="../diagrams/colors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file:////var/folders/5j/5rywkp2x7zs75k_ml53cn10w0000gn/T/com.microsoft.Word/WebArchiveCopyPasteTempFiles/SVM_8.png" TargetMode="Externa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/var/folders/5j/5rywkp2x7zs75k_ml53cn10w0000gn/T/com.microsoft.Word/WebArchiveCopyPasteTempFiles/SVM_9.png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/var/folders/5j/5rywkp2x7zs75k_ml53cn10w0000gn/T/com.microsoft.Word/WebArchiveCopyPasteTempFiles/SVM_9.png" TargetMode="Externa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/var/folders/5j/5rywkp2x7zs75k_ml53cn10w0000gn/T/com.microsoft.Word/WebArchiveCopyPasteTempFiles/SVM_10.png" TargetMode="Externa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tiff"/><Relationship Id="rId7" Type="http://schemas.openxmlformats.org/officeDocument/2006/relationships/diagramColors" Target="../diagrams/colors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https://miro.medium.com/max/1510/0*ecA4Ls8kBYSM5nza.jpg" TargetMode="External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tiff"/><Relationship Id="rId7" Type="http://schemas.openxmlformats.org/officeDocument/2006/relationships/diagramColors" Target="../diagrams/colors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tiff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tiff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tiff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27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tiff"/><Relationship Id="rId7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tiff"/><Relationship Id="rId7" Type="http://schemas.openxmlformats.org/officeDocument/2006/relationships/diagramColors" Target="../diagrams/colors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/var/folders/5j/5rywkp2x7zs75k_ml53cn10w0000gn/T/com.microsoft.Word/WebArchiveCopyPasteTempFiles/sphx_glr_plot_iris_svc_0011.png" TargetMode="Externa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.tiff"/><Relationship Id="rId7" Type="http://schemas.openxmlformats.org/officeDocument/2006/relationships/diagramColors" Target="../diagrams/colors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de.wikipedia.org/wiki/Kernel_(Maschinelles_Lernen)" TargetMode="External"/><Relationship Id="rId3" Type="http://schemas.openxmlformats.org/officeDocument/2006/relationships/image" Target="../media/image2.tiff"/><Relationship Id="rId7" Type="http://schemas.openxmlformats.org/officeDocument/2006/relationships/hyperlink" Target="https://de.wikipedia.org/wiki/Gradient_(Mathematik)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alyticsvidhya.com/blog/2017/09/understaing-support-vector-machine-example-code/" TargetMode="External"/><Relationship Id="rId5" Type="http://schemas.openxmlformats.org/officeDocument/2006/relationships/hyperlink" Target="https://de.wikipedia.org/wiki/Support_Vector_Machine" TargetMode="External"/><Relationship Id="rId4" Type="http://schemas.openxmlformats.org/officeDocument/2006/relationships/hyperlink" Target="https://towardsdatascience.com/support-vector-machine-introduction-to-machine-learning-algorithms-934a444fca47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tiff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/var/folders/5j/5rywkp2x7zs75k_ml53cn10w0000gn/T/com.microsoft.Word/WebArchiveCopyPasteTempFiles/SVM_21.png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/var/folders/5j/5rywkp2x7zs75k_ml53cn10w0000gn/T/com.microsoft.Word/WebArchiveCopyPasteTempFiles/SVM_3.png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/var/folders/5j/5rywkp2x7zs75k_ml53cn10w0000gn/T/com.microsoft.Word/WebArchiveCopyPasteTempFiles/SVM_4.png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7AE2E59-E20C-C145-9759-E2572BE9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7902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C970E7F-5C75-CE43-9F9D-B4041DCC1644}"/>
              </a:ext>
            </a:extLst>
          </p:cNvPr>
          <p:cNvSpPr/>
          <p:nvPr/>
        </p:nvSpPr>
        <p:spPr>
          <a:xfrm>
            <a:off x="0" y="4267200"/>
            <a:ext cx="12192000" cy="2590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32FB43-EB19-0B40-A783-FA8544561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056" y="5106762"/>
            <a:ext cx="3186829" cy="10078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BAFA35-487D-4D43-A2FB-EE90BDAFCCB9}"/>
              </a:ext>
            </a:extLst>
          </p:cNvPr>
          <p:cNvSpPr txBox="1"/>
          <p:nvPr/>
        </p:nvSpPr>
        <p:spPr>
          <a:xfrm>
            <a:off x="1066800" y="4691743"/>
            <a:ext cx="6389914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300" b="1" dirty="0">
                <a:latin typeface="Optima" panose="02000503060000020004" pitchFamily="2" charset="0"/>
              </a:rPr>
              <a:t>Der Support Vector </a:t>
            </a:r>
            <a:r>
              <a:rPr lang="de-DE" sz="2300" b="1" dirty="0" err="1">
                <a:latin typeface="Optima" panose="02000503060000020004" pitchFamily="2" charset="0"/>
              </a:rPr>
              <a:t>Machine</a:t>
            </a:r>
            <a:r>
              <a:rPr lang="de-DE" sz="2300" b="1" dirty="0">
                <a:latin typeface="Optima" panose="02000503060000020004" pitchFamily="2" charset="0"/>
              </a:rPr>
              <a:t> Algorithmus (SVM)</a:t>
            </a:r>
            <a:endParaRPr lang="de-DE" sz="1600" b="1" dirty="0">
              <a:latin typeface="Optima" panose="02000503060000020004" pitchFamily="2" charset="0"/>
            </a:endParaRPr>
          </a:p>
          <a:p>
            <a:r>
              <a:rPr lang="de-DE" sz="1600" b="1" dirty="0">
                <a:latin typeface="Optima" panose="02000503060000020004" pitchFamily="2" charset="0"/>
              </a:rPr>
              <a:t>Akademischer Börsenverein Bochum e. V.</a:t>
            </a:r>
          </a:p>
          <a:p>
            <a:endParaRPr lang="de-DE" dirty="0"/>
          </a:p>
          <a:p>
            <a:r>
              <a:rPr lang="de-DE" sz="1600" dirty="0">
                <a:latin typeface="Optima" panose="02000503060000020004" pitchFamily="2" charset="0"/>
              </a:rPr>
              <a:t>Robert Hennings</a:t>
            </a:r>
          </a:p>
          <a:p>
            <a:r>
              <a:rPr lang="de-DE" sz="1600" dirty="0">
                <a:latin typeface="Optima" panose="02000503060000020004" pitchFamily="2" charset="0"/>
              </a:rPr>
              <a:t>Bochum, den 16.09.2020</a:t>
            </a:r>
          </a:p>
        </p:txBody>
      </p:sp>
      <p:pic>
        <p:nvPicPr>
          <p:cNvPr id="1026" name="Picture 2" descr="Bundesverband der Börsenvereine an deutschen Hochschulen – Wikipedia">
            <a:extLst>
              <a:ext uri="{FF2B5EF4-FFF2-40B4-BE49-F238E27FC236}">
                <a16:creationId xmlns:a16="http://schemas.microsoft.com/office/drawing/2014/main" id="{924B5DC2-372F-1E4D-88D5-238C389C8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71" y="682999"/>
            <a:ext cx="1619653" cy="10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13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2) Verschiedene Beispiele der Hyperebene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10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2" descr="Image for post">
            <a:extLst>
              <a:ext uri="{FF2B5EF4-FFF2-40B4-BE49-F238E27FC236}">
                <a16:creationId xmlns:a16="http://schemas.microsoft.com/office/drawing/2014/main" id="{FAA5FAAA-19FA-1380-53CA-E6943964B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25" y="1946305"/>
            <a:ext cx="3968517" cy="391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6CB8BAC-1815-76A2-7B3E-E5A6DB2A8B13}"/>
              </a:ext>
            </a:extLst>
          </p:cNvPr>
          <p:cNvSpPr txBox="1"/>
          <p:nvPr/>
        </p:nvSpPr>
        <p:spPr>
          <a:xfrm>
            <a:off x="2052339" y="5763692"/>
            <a:ext cx="3340216" cy="36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Optima" panose="02000503060000020004" pitchFamily="2" charset="0"/>
              </a:rPr>
              <a:t>Alle möglichen Hyperebenen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EB645C3-3900-A6BA-1983-4AE3F0F60488}"/>
              </a:ext>
            </a:extLst>
          </p:cNvPr>
          <p:cNvSpPr txBox="1"/>
          <p:nvPr/>
        </p:nvSpPr>
        <p:spPr>
          <a:xfrm>
            <a:off x="6358749" y="5841941"/>
            <a:ext cx="505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Optima" panose="02000503060000020004" pitchFamily="2" charset="0"/>
              </a:rPr>
              <a:t>Optimale durch Maximierung des Abstandes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55074EE-19CF-377C-BC49-1513D8B7C4CE}"/>
              </a:ext>
            </a:extLst>
          </p:cNvPr>
          <p:cNvSpPr txBox="1"/>
          <p:nvPr/>
        </p:nvSpPr>
        <p:spPr>
          <a:xfrm>
            <a:off x="3182806" y="6129717"/>
            <a:ext cx="93471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latin typeface="Optima" panose="02000503060000020004" pitchFamily="2" charset="0"/>
              </a:rPr>
              <a:t>Abbildung Nr.5: Grundlegende Idee im 2 dimensionalen Raum, verschiedene Arten</a:t>
            </a:r>
          </a:p>
        </p:txBody>
      </p:sp>
      <p:pic>
        <p:nvPicPr>
          <p:cNvPr id="20" name="Grafik 1" descr="Image for post">
            <a:extLst>
              <a:ext uri="{FF2B5EF4-FFF2-40B4-BE49-F238E27FC236}">
                <a16:creationId xmlns:a16="http://schemas.microsoft.com/office/drawing/2014/main" id="{D6077192-EBF7-3181-6F0C-6FF31067B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81" y="1681737"/>
            <a:ext cx="4270880" cy="417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726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2) Verschiedene Beispiele der Hyperebene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11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6" descr="SVM_5">
            <a:extLst>
              <a:ext uri="{FF2B5EF4-FFF2-40B4-BE49-F238E27FC236}">
                <a16:creationId xmlns:a16="http://schemas.microsoft.com/office/drawing/2014/main" id="{764A335D-AC00-3867-EC47-A7D695EDC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533" y="1710385"/>
            <a:ext cx="5710067" cy="406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F77CF46-FA31-B1F5-A2B8-B67F42712ED3}"/>
              </a:ext>
            </a:extLst>
          </p:cNvPr>
          <p:cNvSpPr txBox="1"/>
          <p:nvPr/>
        </p:nvSpPr>
        <p:spPr>
          <a:xfrm>
            <a:off x="3603937" y="5654929"/>
            <a:ext cx="6599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Optima" panose="02000503060000020004" pitchFamily="2" charset="0"/>
              </a:rPr>
              <a:t>Abbildung Nr.6: Grundlegende Idee im 2 dimensionalen Raum, verschiedene Arten</a:t>
            </a:r>
          </a:p>
        </p:txBody>
      </p:sp>
    </p:spTree>
    <p:extLst>
      <p:ext uri="{BB962C8B-B14F-4D97-AF65-F5344CB8AC3E}">
        <p14:creationId xmlns:p14="http://schemas.microsoft.com/office/powerpoint/2010/main" val="32803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2) Verschiedene Beispiele der Hyperebene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12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7" descr="SVM_7">
            <a:extLst>
              <a:ext uri="{FF2B5EF4-FFF2-40B4-BE49-F238E27FC236}">
                <a16:creationId xmlns:a16="http://schemas.microsoft.com/office/drawing/2014/main" id="{7FD805A5-341C-ACE0-40D8-E30955883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482" y="1770898"/>
            <a:ext cx="5899355" cy="396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D6BC4EE-FB0C-2811-02DC-88F3E1D35C64}"/>
              </a:ext>
            </a:extLst>
          </p:cNvPr>
          <p:cNvSpPr txBox="1"/>
          <p:nvPr/>
        </p:nvSpPr>
        <p:spPr>
          <a:xfrm>
            <a:off x="3383030" y="5490910"/>
            <a:ext cx="6599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Optima" panose="02000503060000020004" pitchFamily="2" charset="0"/>
              </a:rPr>
              <a:t>Abbildung Nr.7: Grundlegende Idee im 2 dimensionalen Raum, verschiedene Arten</a:t>
            </a:r>
          </a:p>
        </p:txBody>
      </p:sp>
    </p:spTree>
    <p:extLst>
      <p:ext uri="{BB962C8B-B14F-4D97-AF65-F5344CB8AC3E}">
        <p14:creationId xmlns:p14="http://schemas.microsoft.com/office/powerpoint/2010/main" val="1923705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2) Verschiedene Beispiele der Hyperebene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13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3" descr="Image for post">
            <a:extLst>
              <a:ext uri="{FF2B5EF4-FFF2-40B4-BE49-F238E27FC236}">
                <a16:creationId xmlns:a16="http://schemas.microsoft.com/office/drawing/2014/main" id="{A21C716F-2C3B-86AA-84CE-24CEFBB55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293" y="1819017"/>
            <a:ext cx="8571654" cy="363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A5F02D0-9CA1-1121-6723-7C2B34FB187E}"/>
              </a:ext>
            </a:extLst>
          </p:cNvPr>
          <p:cNvSpPr txBox="1"/>
          <p:nvPr/>
        </p:nvSpPr>
        <p:spPr>
          <a:xfrm>
            <a:off x="3024890" y="5205815"/>
            <a:ext cx="6599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latin typeface="Optima" panose="02000503060000020004" pitchFamily="2" charset="0"/>
              </a:rPr>
              <a:t>Abbildung Nr.8: Grundlegende Idee im 2 dimensionalen Raum, verschiedene Arten</a:t>
            </a:r>
          </a:p>
        </p:txBody>
      </p:sp>
    </p:spTree>
    <p:extLst>
      <p:ext uri="{BB962C8B-B14F-4D97-AF65-F5344CB8AC3E}">
        <p14:creationId xmlns:p14="http://schemas.microsoft.com/office/powerpoint/2010/main" val="2461519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2) Verschiedene Beispiele der Hyperebene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14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1" descr="Ein Bild, das Karte enthält.&#10;&#10;Automatisch generierte Beschreibung">
            <a:extLst>
              <a:ext uri="{FF2B5EF4-FFF2-40B4-BE49-F238E27FC236}">
                <a16:creationId xmlns:a16="http://schemas.microsoft.com/office/drawing/2014/main" id="{B9B6E41F-C84D-8638-34D9-95802D6BB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377" y="1890876"/>
            <a:ext cx="8339245" cy="35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692DEFF-79EB-C455-6175-2225FDD69315}"/>
              </a:ext>
            </a:extLst>
          </p:cNvPr>
          <p:cNvSpPr txBox="1"/>
          <p:nvPr/>
        </p:nvSpPr>
        <p:spPr>
          <a:xfrm>
            <a:off x="3474470" y="5609146"/>
            <a:ext cx="6599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latin typeface="Optima" panose="02000503060000020004" pitchFamily="2" charset="0"/>
              </a:rPr>
              <a:t>Abbildung Nr.9: Grundlegende Idee im 2 dimensionalen Raum, verschiedene Arten</a:t>
            </a:r>
          </a:p>
        </p:txBody>
      </p:sp>
    </p:spTree>
    <p:extLst>
      <p:ext uri="{BB962C8B-B14F-4D97-AF65-F5344CB8AC3E}">
        <p14:creationId xmlns:p14="http://schemas.microsoft.com/office/powerpoint/2010/main" val="1705680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Agenda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C75205A1-F89A-2546-B78A-90B33022B0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4801607"/>
              </p:ext>
            </p:extLst>
          </p:nvPr>
        </p:nvGraphicFramePr>
        <p:xfrm>
          <a:off x="2600446" y="17632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15</a:t>
            </a:fld>
            <a:endParaRPr lang="de-DE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007C592-3C63-0847-9C38-1B755338D6E7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888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6106061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3) Exkurs Kernel Trick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16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B03E1543-CE48-981A-A72B-2671C489C7A2}"/>
              </a:ext>
            </a:extLst>
          </p:cNvPr>
          <p:cNvSpPr txBox="1"/>
          <p:nvPr/>
        </p:nvSpPr>
        <p:spPr>
          <a:xfrm>
            <a:off x="722671" y="1890876"/>
            <a:ext cx="106341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Optima" panose="02000503060000020004" pitchFamily="2" charset="0"/>
              </a:rPr>
              <a:t>Idee</a:t>
            </a:r>
          </a:p>
          <a:p>
            <a:r>
              <a:rPr lang="de-DE" dirty="0">
                <a:latin typeface="Optima" panose="02000503060000020004" pitchFamily="2" charset="0"/>
              </a:rPr>
              <a:t>-Vektorraum in einen höherdimensionalen Raum durch eine Transformationsvorschrift überführen in der dann eine lineare Trennung gewährleistet werden kann (im Zweifelsfall sogar unendlich)</a:t>
            </a:r>
          </a:p>
          <a:p>
            <a:r>
              <a:rPr lang="de-DE" dirty="0">
                <a:latin typeface="Optima" panose="02000503060000020004" pitchFamily="2" charset="0"/>
              </a:rPr>
              <a:t>-Ist Trennlinie bestimmt wird rücktransformiert wodurch die lineare Trennlinie nichtmehr zwangsweise linear vorliegen muss je nach Transformationsvorschrift </a:t>
            </a:r>
          </a:p>
        </p:txBody>
      </p:sp>
    </p:spTree>
    <p:extLst>
      <p:ext uri="{BB962C8B-B14F-4D97-AF65-F5344CB8AC3E}">
        <p14:creationId xmlns:p14="http://schemas.microsoft.com/office/powerpoint/2010/main" val="3452114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6106061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3) Exkurs Kernel Trick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17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A89A986-A4D8-65FE-8B30-CAE16F74C82D}"/>
              </a:ext>
            </a:extLst>
          </p:cNvPr>
          <p:cNvSpPr txBox="1"/>
          <p:nvPr/>
        </p:nvSpPr>
        <p:spPr>
          <a:xfrm>
            <a:off x="722671" y="1890876"/>
            <a:ext cx="106341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Optima" panose="02000503060000020004" pitchFamily="2" charset="0"/>
              </a:rPr>
              <a:t>Formale Definition</a:t>
            </a:r>
          </a:p>
          <a:p>
            <a:r>
              <a:rPr lang="de-DE" dirty="0">
                <a:latin typeface="Optima" panose="02000503060000020004" pitchFamily="2" charset="0"/>
              </a:rPr>
              <a:t>Sei X ein Eingaberaum. Eine Abbildung K: </a:t>
            </a:r>
            <a:r>
              <a:rPr lang="de-DE" dirty="0" err="1">
                <a:latin typeface="Optima" panose="02000503060000020004" pitchFamily="2" charset="0"/>
              </a:rPr>
              <a:t>XxX</a:t>
            </a:r>
            <a:r>
              <a:rPr lang="de-DE" dirty="0">
                <a:latin typeface="Optima" panose="02000503060000020004" pitchFamily="2" charset="0"/>
              </a:rPr>
              <a:t> -&gt; R heißt Kernel, wenn es einen </a:t>
            </a:r>
            <a:r>
              <a:rPr lang="de-DE" dirty="0" err="1">
                <a:latin typeface="Optima" panose="02000503060000020004" pitchFamily="2" charset="0"/>
              </a:rPr>
              <a:t>Skalarproduktraum</a:t>
            </a:r>
            <a:r>
              <a:rPr lang="de-DE" dirty="0">
                <a:latin typeface="Optima" panose="02000503060000020004" pitchFamily="2" charset="0"/>
              </a:rPr>
              <a:t> (F,[.,.]) und eine Abbildung D: X -&gt; F in diesen Raum gibt mit: K(</a:t>
            </a:r>
            <a:r>
              <a:rPr lang="de-DE" dirty="0" err="1">
                <a:latin typeface="Optima" panose="02000503060000020004" pitchFamily="2" charset="0"/>
              </a:rPr>
              <a:t>x,y</a:t>
            </a:r>
            <a:r>
              <a:rPr lang="de-DE" dirty="0">
                <a:latin typeface="Optima" panose="02000503060000020004" pitchFamily="2" charset="0"/>
              </a:rPr>
              <a:t>) = [D(x), D(</a:t>
            </a:r>
            <a:r>
              <a:rPr lang="de-DE" dirty="0" err="1">
                <a:latin typeface="Optima" panose="02000503060000020004" pitchFamily="2" charset="0"/>
              </a:rPr>
              <a:t>y</a:t>
            </a:r>
            <a:r>
              <a:rPr lang="de-DE" dirty="0">
                <a:latin typeface="Optima" panose="02000503060000020004" pitchFamily="2" charset="0"/>
              </a:rPr>
              <a:t>)] </a:t>
            </a:r>
            <a:r>
              <a:rPr lang="de-DE" dirty="0" err="1">
                <a:latin typeface="Optima" panose="02000503060000020004" pitchFamily="2" charset="0"/>
              </a:rPr>
              <a:t>x,y</a:t>
            </a:r>
            <a:r>
              <a:rPr lang="de-DE" dirty="0">
                <a:latin typeface="Optima" panose="02000503060000020004" pitchFamily="2" charset="0"/>
              </a:rPr>
              <a:t> Element X. F heißt </a:t>
            </a:r>
            <a:r>
              <a:rPr lang="de-DE" dirty="0" err="1">
                <a:latin typeface="Optima" panose="02000503060000020004" pitchFamily="2" charset="0"/>
              </a:rPr>
              <a:t>Featurespace</a:t>
            </a:r>
            <a:r>
              <a:rPr lang="de-DE" dirty="0">
                <a:latin typeface="Optima" panose="02000503060000020004" pitchFamily="2" charset="0"/>
              </a:rPr>
              <a:t> oder Merkmalsraum, D </a:t>
            </a:r>
            <a:r>
              <a:rPr lang="de-DE" dirty="0" err="1">
                <a:latin typeface="Optima" panose="02000503060000020004" pitchFamily="2" charset="0"/>
              </a:rPr>
              <a:t>Featuremapping</a:t>
            </a:r>
            <a:r>
              <a:rPr lang="de-DE" dirty="0">
                <a:latin typeface="Optima" panose="02000503060000020004" pitchFamily="2" charset="0"/>
              </a:rPr>
              <a:t> oder Merkmalsabbildung. In der Praxis muss der </a:t>
            </a:r>
            <a:r>
              <a:rPr lang="de-DE" dirty="0" err="1">
                <a:latin typeface="Optima" panose="02000503060000020004" pitchFamily="2" charset="0"/>
              </a:rPr>
              <a:t>Featurespace</a:t>
            </a:r>
            <a:r>
              <a:rPr lang="de-DE" dirty="0">
                <a:latin typeface="Optima" panose="02000503060000020004" pitchFamily="2" charset="0"/>
              </a:rPr>
              <a:t> nicht explizit bekannt sein, da Kernel durch den Satz von Mercer eine einfache Charakterisierung besitzt. </a:t>
            </a:r>
          </a:p>
          <a:p>
            <a:endParaRPr lang="de-DE" dirty="0">
              <a:latin typeface="Optima" panose="02000503060000020004" pitchFamily="2" charset="0"/>
            </a:endParaRPr>
          </a:p>
          <a:p>
            <a:r>
              <a:rPr lang="de-DE" b="1" dirty="0">
                <a:latin typeface="Optima" panose="02000503060000020004" pitchFamily="2" charset="0"/>
              </a:rPr>
              <a:t>Verschiedene Klassen von Kernelfunktionen</a:t>
            </a:r>
          </a:p>
          <a:p>
            <a:endParaRPr lang="de-DE" dirty="0">
              <a:latin typeface="Optima" panose="02000503060000020004" pitchFamily="2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DAB9554-012F-1F18-33A0-E5E36AFBB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52" y="4242816"/>
            <a:ext cx="5352408" cy="191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21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6106061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3) Exkurs Kernel Trick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18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8" descr="SVM_8">
            <a:extLst>
              <a:ext uri="{FF2B5EF4-FFF2-40B4-BE49-F238E27FC236}">
                <a16:creationId xmlns:a16="http://schemas.microsoft.com/office/drawing/2014/main" id="{E5FC1874-AC51-5900-F4BA-3B150AF72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660" y="1890876"/>
            <a:ext cx="4546600" cy="393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78F9368-0972-D417-D20C-60D2BF245BA4}"/>
              </a:ext>
            </a:extLst>
          </p:cNvPr>
          <p:cNvSpPr txBox="1"/>
          <p:nvPr/>
        </p:nvSpPr>
        <p:spPr>
          <a:xfrm>
            <a:off x="581192" y="1900020"/>
            <a:ext cx="4546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Optima" panose="02000503060000020004" pitchFamily="2" charset="0"/>
              </a:rPr>
              <a:t>Wie kann nun dort die optimale Trennung eingezeichnet werden?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C2C4E2-2133-D4C3-8757-9BD87730D83F}"/>
              </a:ext>
            </a:extLst>
          </p:cNvPr>
          <p:cNvSpPr txBox="1"/>
          <p:nvPr/>
        </p:nvSpPr>
        <p:spPr>
          <a:xfrm>
            <a:off x="581191" y="2782669"/>
            <a:ext cx="454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Optima" panose="02000503060000020004" pitchFamily="2" charset="0"/>
              </a:rPr>
              <a:t>Anwendung einer Transformationsvorschrift: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A72DDFD-FA15-75C7-C492-9EFE2D5FC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91" y="3438144"/>
            <a:ext cx="2796876" cy="999644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4576410A-7125-F5F7-2B2C-2076C047F873}"/>
              </a:ext>
            </a:extLst>
          </p:cNvPr>
          <p:cNvSpPr txBox="1"/>
          <p:nvPr/>
        </p:nvSpPr>
        <p:spPr>
          <a:xfrm>
            <a:off x="4465071" y="5672606"/>
            <a:ext cx="2532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latin typeface="Optima" panose="02000503060000020004" pitchFamily="2" charset="0"/>
              </a:rPr>
              <a:t>Abbildung Nr.10: Kernel Trick</a:t>
            </a:r>
          </a:p>
        </p:txBody>
      </p:sp>
    </p:spTree>
    <p:extLst>
      <p:ext uri="{BB962C8B-B14F-4D97-AF65-F5344CB8AC3E}">
        <p14:creationId xmlns:p14="http://schemas.microsoft.com/office/powerpoint/2010/main" val="704765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6106061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3) Exkurs Kernel Trick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19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9" descr="SVM_9">
            <a:extLst>
              <a:ext uri="{FF2B5EF4-FFF2-40B4-BE49-F238E27FC236}">
                <a16:creationId xmlns:a16="http://schemas.microsoft.com/office/drawing/2014/main" id="{62506933-EF58-AA15-0BE0-0A868706E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461" y="1890876"/>
            <a:ext cx="5007077" cy="426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018D32D-8A0D-1E58-2D86-C020014C04EB}"/>
              </a:ext>
            </a:extLst>
          </p:cNvPr>
          <p:cNvSpPr txBox="1"/>
          <p:nvPr/>
        </p:nvSpPr>
        <p:spPr>
          <a:xfrm>
            <a:off x="581192" y="1900020"/>
            <a:ext cx="4546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Optima" panose="02000503060000020004" pitchFamily="2" charset="0"/>
              </a:rPr>
              <a:t>Hochtransformation mit Kernel Funktion ermöglicht eine lineare Trennbarkeit: 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A4877A5-3AD8-9F33-BE34-6FD8E6C9F3F9}"/>
              </a:ext>
            </a:extLst>
          </p:cNvPr>
          <p:cNvSpPr txBox="1"/>
          <p:nvPr/>
        </p:nvSpPr>
        <p:spPr>
          <a:xfrm>
            <a:off x="5265171" y="6155844"/>
            <a:ext cx="2558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latin typeface="Optima" panose="02000503060000020004" pitchFamily="2" charset="0"/>
              </a:rPr>
              <a:t>Abbildung Nr.11: Kernel Trick</a:t>
            </a:r>
          </a:p>
        </p:txBody>
      </p:sp>
    </p:spTree>
    <p:extLst>
      <p:ext uri="{BB962C8B-B14F-4D97-AF65-F5344CB8AC3E}">
        <p14:creationId xmlns:p14="http://schemas.microsoft.com/office/powerpoint/2010/main" val="3724643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>
                <a:latin typeface="Optima" panose="02000503060000020004" pitchFamily="2" charset="0"/>
              </a:rPr>
              <a:t>Agenda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FE3FD33A-0C09-7C46-82D6-7A897D478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883080"/>
              </p:ext>
            </p:extLst>
          </p:nvPr>
        </p:nvGraphicFramePr>
        <p:xfrm>
          <a:off x="1698332" y="1597194"/>
          <a:ext cx="8795335" cy="464066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181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32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e-DE" sz="1800" dirty="0">
                          <a:latin typeface="Optima" panose="02000503060000020004" pitchFamily="2" charset="0"/>
                        </a:rPr>
                        <a:t>Idee und Zielsetzung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E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  <a:latin typeface="Optima" panose="02000503060000020004" pitchFamily="2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19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e-DE" dirty="0">
                          <a:latin typeface="Optima" panose="02000503060000020004" pitchFamily="2" charset="0"/>
                        </a:rPr>
                        <a:t>Verschiedene Beispiele der Hyperebene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E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  <a:latin typeface="Optima" panose="02000503060000020004" pitchFamily="2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19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e-DE" dirty="0">
                          <a:latin typeface="Optima" panose="02000503060000020004" pitchFamily="2" charset="0"/>
                        </a:rPr>
                        <a:t>Exkurs Kernel Trick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E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  <a:latin typeface="Optima" panose="02000503060000020004" pitchFamily="2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327">
                <a:tc>
                  <a:txBody>
                    <a:bodyPr/>
                    <a:lstStyle/>
                    <a:p>
                      <a:pPr marL="457200" lvl="1" indent="0">
                        <a:buFont typeface="+mj-lt"/>
                        <a:buNone/>
                      </a:pPr>
                      <a:r>
                        <a:rPr lang="de-DE" dirty="0">
                          <a:latin typeface="Optima" panose="02000503060000020004" pitchFamily="2" charset="0"/>
                        </a:rPr>
                        <a:t>Probleme des Kernel Trick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E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tima" panose="02000503060000020004" pitchFamily="2" charset="0"/>
                        </a:rPr>
                        <a:t>3.1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327">
                <a:tc>
                  <a:txBody>
                    <a:bodyPr/>
                    <a:lstStyle/>
                    <a:p>
                      <a:pPr lvl="1"/>
                      <a:r>
                        <a:rPr lang="de-DE" dirty="0">
                          <a:latin typeface="Optima" panose="02000503060000020004" pitchFamily="2" charset="0"/>
                        </a:rPr>
                        <a:t>Vorteile des Kernel Trick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E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tima" panose="02000503060000020004" pitchFamily="2" charset="0"/>
                        </a:rPr>
                        <a:t>3.2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327">
                <a:tc>
                  <a:txBody>
                    <a:bodyPr/>
                    <a:lstStyle/>
                    <a:p>
                      <a:r>
                        <a:rPr lang="de-DE" dirty="0">
                          <a:latin typeface="Optima" panose="02000503060000020004" pitchFamily="2" charset="0"/>
                        </a:rPr>
                        <a:t>Wrap Up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E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tima" panose="02000503060000020004" pitchFamily="2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327">
                <a:tc>
                  <a:txBody>
                    <a:bodyPr/>
                    <a:lstStyle/>
                    <a:p>
                      <a:r>
                        <a:rPr lang="de-DE" dirty="0">
                          <a:latin typeface="Optima" panose="02000503060000020004" pitchFamily="2" charset="0"/>
                        </a:rPr>
                        <a:t>Mathematisches Konzept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E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tima" panose="02000503060000020004" pitchFamily="2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327">
                <a:tc>
                  <a:txBody>
                    <a:bodyPr/>
                    <a:lstStyle/>
                    <a:p>
                      <a:r>
                        <a:rPr lang="de-DE" dirty="0">
                          <a:latin typeface="Optima" panose="02000503060000020004" pitchFamily="2" charset="0"/>
                        </a:rPr>
                        <a:t>Beispiel in Python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E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tima" panose="02000503060000020004" pitchFamily="2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327">
                <a:tc>
                  <a:txBody>
                    <a:bodyPr/>
                    <a:lstStyle/>
                    <a:p>
                      <a:r>
                        <a:rPr lang="de-DE" dirty="0">
                          <a:latin typeface="Optima" panose="02000503060000020004" pitchFamily="2" charset="0"/>
                        </a:rPr>
                        <a:t>Literaturverzeichnis/Abbildungsverzeichnis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76200">
                      <a:solidFill>
                        <a:schemeClr val="bg1"/>
                      </a:solidFill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E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dirty="0">
                          <a:solidFill>
                            <a:schemeClr val="bg1"/>
                          </a:solidFill>
                          <a:latin typeface="Optima" panose="02000503060000020004" pitchFamily="2" charset="0"/>
                        </a:rPr>
                        <a:t>7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76200">
                      <a:solidFill>
                        <a:schemeClr val="bg1"/>
                      </a:solidFill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244639"/>
                  </a:ext>
                </a:extLst>
              </a:tr>
            </a:tbl>
          </a:graphicData>
        </a:graphic>
      </p:graphicFrame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1EA05A7C-EB6F-7F45-9288-2E0E1507D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0409-835B-3048-A900-964B086A3E2C}" type="datetime1">
              <a:rPr lang="de-DE" smtClean="0"/>
              <a:t>01.07.22</a:t>
            </a:fld>
            <a:endParaRPr lang="de-DE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5A34B7D-8D17-024F-A122-2014DB917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2</a:t>
            </a:fld>
            <a:endParaRPr lang="de-DE"/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5E5756A2-216D-764B-BB70-8116128C2ABC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444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6106061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3) Exkurs Kernel Trick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20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9" descr="SVM_9">
            <a:extLst>
              <a:ext uri="{FF2B5EF4-FFF2-40B4-BE49-F238E27FC236}">
                <a16:creationId xmlns:a16="http://schemas.microsoft.com/office/drawing/2014/main" id="{ACA9FDB9-FAB9-58B9-F480-6A269B437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461" y="1890876"/>
            <a:ext cx="5007077" cy="426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DFE0871-C70D-DA9C-0629-2FCDCA7B203D}"/>
              </a:ext>
            </a:extLst>
          </p:cNvPr>
          <p:cNvSpPr txBox="1"/>
          <p:nvPr/>
        </p:nvSpPr>
        <p:spPr>
          <a:xfrm>
            <a:off x="581192" y="1900020"/>
            <a:ext cx="4546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Optima" panose="02000503060000020004" pitchFamily="2" charset="0"/>
              </a:rPr>
              <a:t>Hochtransformation mit Kernel Funktion ermöglicht eine lineare Trennbarkeit: 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74A02EC0-A2DF-D3CA-1AFC-76C92C053DC3}"/>
              </a:ext>
            </a:extLst>
          </p:cNvPr>
          <p:cNvCxnSpPr/>
          <p:nvPr/>
        </p:nvCxnSpPr>
        <p:spPr>
          <a:xfrm>
            <a:off x="4736592" y="3712464"/>
            <a:ext cx="32735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F9AB3804-2381-8B95-B27B-84EA082E0371}"/>
              </a:ext>
            </a:extLst>
          </p:cNvPr>
          <p:cNvSpPr txBox="1"/>
          <p:nvPr/>
        </p:nvSpPr>
        <p:spPr>
          <a:xfrm>
            <a:off x="5290571" y="6155844"/>
            <a:ext cx="1986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latin typeface="Optima" panose="02000503060000020004" pitchFamily="2" charset="0"/>
              </a:rPr>
              <a:t>Abbildung Nr.12: Kernel Trick</a:t>
            </a:r>
          </a:p>
        </p:txBody>
      </p:sp>
    </p:spTree>
    <p:extLst>
      <p:ext uri="{BB962C8B-B14F-4D97-AF65-F5344CB8AC3E}">
        <p14:creationId xmlns:p14="http://schemas.microsoft.com/office/powerpoint/2010/main" val="2628057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6106061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3) Exkurs Kernel Trick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21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20" descr="SVM_10">
            <a:extLst>
              <a:ext uri="{FF2B5EF4-FFF2-40B4-BE49-F238E27FC236}">
                <a16:creationId xmlns:a16="http://schemas.microsoft.com/office/drawing/2014/main" id="{09FD2393-CC88-C388-880D-04B50875A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019" y="1890876"/>
            <a:ext cx="4925962" cy="43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5144C98E-AD45-3D5F-9100-44EE8C4D3FEE}"/>
              </a:ext>
            </a:extLst>
          </p:cNvPr>
          <p:cNvSpPr txBox="1"/>
          <p:nvPr/>
        </p:nvSpPr>
        <p:spPr>
          <a:xfrm>
            <a:off x="581192" y="1900020"/>
            <a:ext cx="454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Optima" panose="02000503060000020004" pitchFamily="2" charset="0"/>
              </a:rPr>
              <a:t>Rücktransformation mit Kernel Funktion  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3F3BC-6DF8-9600-12ED-1F47F922CC60}"/>
              </a:ext>
            </a:extLst>
          </p:cNvPr>
          <p:cNvSpPr txBox="1"/>
          <p:nvPr/>
        </p:nvSpPr>
        <p:spPr>
          <a:xfrm>
            <a:off x="5303270" y="6141554"/>
            <a:ext cx="20978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latin typeface="Optima" panose="02000503060000020004" pitchFamily="2" charset="0"/>
              </a:rPr>
              <a:t>Abbildung Nr.13: Kernel Trick</a:t>
            </a:r>
          </a:p>
        </p:txBody>
      </p:sp>
    </p:spTree>
    <p:extLst>
      <p:ext uri="{BB962C8B-B14F-4D97-AF65-F5344CB8AC3E}">
        <p14:creationId xmlns:p14="http://schemas.microsoft.com/office/powerpoint/2010/main" val="545451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6106061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3) Exkurs Kernel Trick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/>
              <a:t>3.1) Probleme des Kernel Tricks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22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3F9C972-B4BF-3A5C-D8B0-6D5FFCB8442D}"/>
              </a:ext>
            </a:extLst>
          </p:cNvPr>
          <p:cNvSpPr txBox="1"/>
          <p:nvPr/>
        </p:nvSpPr>
        <p:spPr>
          <a:xfrm>
            <a:off x="722671" y="1890876"/>
            <a:ext cx="6828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dirty="0">
                <a:latin typeface="Optima" panose="02000503060000020004" pitchFamily="2" charset="0"/>
              </a:rPr>
              <a:t>1) Hochtransformation in höhere Dimensionen ist sehr rechenaufwendig</a:t>
            </a:r>
          </a:p>
          <a:p>
            <a:r>
              <a:rPr lang="de-DE" dirty="0">
                <a:latin typeface="Optima" panose="02000503060000020004" pitchFamily="2" charset="0"/>
              </a:rPr>
              <a:t>2) Rücktransformation liefert teils sehr </a:t>
            </a:r>
            <a:r>
              <a:rPr lang="de-DE" dirty="0" err="1">
                <a:latin typeface="Optima" panose="02000503060000020004" pitchFamily="2" charset="0"/>
              </a:rPr>
              <a:t>inlineare</a:t>
            </a:r>
            <a:r>
              <a:rPr lang="de-DE" dirty="0">
                <a:latin typeface="Optima" panose="02000503060000020004" pitchFamily="2" charset="0"/>
              </a:rPr>
              <a:t> Trennungen</a:t>
            </a:r>
          </a:p>
        </p:txBody>
      </p:sp>
    </p:spTree>
    <p:extLst>
      <p:ext uri="{BB962C8B-B14F-4D97-AF65-F5344CB8AC3E}">
        <p14:creationId xmlns:p14="http://schemas.microsoft.com/office/powerpoint/2010/main" val="48468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6106061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3) Exkurs Kernel Trick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/>
              <a:t>3.2) Vorteile des Kernel Tricks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23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1AD892FB-DBF3-BE74-117C-9FE4F3D1A82E}"/>
              </a:ext>
            </a:extLst>
          </p:cNvPr>
          <p:cNvSpPr txBox="1"/>
          <p:nvPr/>
        </p:nvSpPr>
        <p:spPr>
          <a:xfrm>
            <a:off x="722671" y="1890876"/>
            <a:ext cx="6828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AutoNum type="arabicParenR"/>
            </a:pPr>
            <a:r>
              <a:rPr lang="de-DE" dirty="0">
                <a:latin typeface="Optima" panose="02000503060000020004" pitchFamily="2" charset="0"/>
              </a:rPr>
              <a:t>Hochtransformation in höhere Dimensionen liefert </a:t>
            </a:r>
            <a:r>
              <a:rPr lang="de-DE" dirty="0" err="1">
                <a:latin typeface="Optima" panose="02000503060000020004" pitchFamily="2" charset="0"/>
              </a:rPr>
              <a:t>Separierbarkeit</a:t>
            </a:r>
            <a:r>
              <a:rPr lang="de-DE" dirty="0">
                <a:latin typeface="Optima" panose="02000503060000020004" pitchFamily="2" charset="0"/>
              </a:rPr>
              <a:t> egal welcher Art der Daten </a:t>
            </a:r>
          </a:p>
          <a:p>
            <a:pPr marL="342900" lvl="0" indent="-342900">
              <a:buAutoNum type="arabicParenR"/>
            </a:pPr>
            <a:r>
              <a:rPr lang="de-DE" dirty="0">
                <a:latin typeface="Optima" panose="02000503060000020004" pitchFamily="2" charset="0"/>
              </a:rPr>
              <a:t>Anwendung von vorgegebenen populären Kernelfunktionen bietet schnelle Hilfe</a:t>
            </a:r>
          </a:p>
        </p:txBody>
      </p:sp>
    </p:spTree>
    <p:extLst>
      <p:ext uri="{BB962C8B-B14F-4D97-AF65-F5344CB8AC3E}">
        <p14:creationId xmlns:p14="http://schemas.microsoft.com/office/powerpoint/2010/main" val="3249609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Agenda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C75205A1-F89A-2546-B78A-90B33022B0C7}"/>
              </a:ext>
            </a:extLst>
          </p:cNvPr>
          <p:cNvGraphicFramePr/>
          <p:nvPr/>
        </p:nvGraphicFramePr>
        <p:xfrm>
          <a:off x="2600446" y="17632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24</a:t>
            </a:fld>
            <a:endParaRPr lang="de-DE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007C592-3C63-0847-9C38-1B755338D6E7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615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6106061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4) Wrap Up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25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326646B-3FE9-3387-07B3-296C364CC9B8}"/>
              </a:ext>
            </a:extLst>
          </p:cNvPr>
          <p:cNvSpPr txBox="1"/>
          <p:nvPr/>
        </p:nvSpPr>
        <p:spPr>
          <a:xfrm>
            <a:off x="581192" y="2530956"/>
            <a:ext cx="108881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Optima" panose="02000503060000020004" pitchFamily="2" charset="0"/>
              </a:rPr>
              <a:t>Die konstruierten Ebenen stellen also eine Entscheidungshilfe dar, die es erleichtern Daten in bestimmte Klassen voneinander abgegrenzt einzuteilen. Je breiter der Entscheidungs-/Einteilungsbereich desto leichter ist es Daten einzuteilen.</a:t>
            </a:r>
          </a:p>
          <a:p>
            <a:endParaRPr lang="de-DE" dirty="0">
              <a:latin typeface="Optima" panose="02000503060000020004" pitchFamily="2" charset="0"/>
            </a:endParaRPr>
          </a:p>
          <a:p>
            <a:r>
              <a:rPr lang="de-DE" dirty="0">
                <a:latin typeface="Optima" panose="02000503060000020004" pitchFamily="2" charset="0"/>
              </a:rPr>
              <a:t>Wie zu sehen war, die Anzahl der „Features“ (Attribute)  gibt die Dimension vor. Bei N=2, also im zweidimensionalen Raum, ist die Ebene lediglich eine Gerade, bei N=3 jedoch im dreidimensionalen Raum ist die Ebene eine zweidimensionale Ebene, keine Gerade mehr.</a:t>
            </a:r>
          </a:p>
          <a:p>
            <a:r>
              <a:rPr lang="de-DE" dirty="0">
                <a:latin typeface="Optima" panose="02000503060000020004" pitchFamily="2" charset="0"/>
              </a:rPr>
              <a:t> </a:t>
            </a:r>
          </a:p>
          <a:p>
            <a:r>
              <a:rPr lang="de-DE" dirty="0">
                <a:latin typeface="Optima" panose="02000503060000020004" pitchFamily="2" charset="0"/>
              </a:rPr>
              <a:t>Nun ist die Frage, z.B. anhand eines N=2 Raumes wie diese Ebene konstruiert werden kann. Ganz allgemein wird eine Ebene mithilfe von Stützvektoren aufgespannt.</a:t>
            </a:r>
          </a:p>
        </p:txBody>
      </p:sp>
    </p:spTree>
    <p:extLst>
      <p:ext uri="{BB962C8B-B14F-4D97-AF65-F5344CB8AC3E}">
        <p14:creationId xmlns:p14="http://schemas.microsoft.com/office/powerpoint/2010/main" val="2369621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6106061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4) Wrap Up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26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4" descr="Image for post">
            <a:extLst>
              <a:ext uri="{FF2B5EF4-FFF2-40B4-BE49-F238E27FC236}">
                <a16:creationId xmlns:a16="http://schemas.microsoft.com/office/drawing/2014/main" id="{DF2C9ACF-C01E-1232-895D-FA8034853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505" y="1890876"/>
            <a:ext cx="8492989" cy="438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7AC7C73-6E96-CA3E-F256-1275B2FDC599}"/>
              </a:ext>
            </a:extLst>
          </p:cNvPr>
          <p:cNvSpPr txBox="1"/>
          <p:nvPr/>
        </p:nvSpPr>
        <p:spPr>
          <a:xfrm>
            <a:off x="5214370" y="6074045"/>
            <a:ext cx="6599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latin typeface="Optima" panose="02000503060000020004" pitchFamily="2" charset="0"/>
              </a:rPr>
              <a:t>Abbildung Nr.14: </a:t>
            </a:r>
            <a:r>
              <a:rPr lang="de-DE" sz="1000" err="1">
                <a:latin typeface="Optima" panose="02000503060000020004" pitchFamily="2" charset="0"/>
              </a:rPr>
              <a:t>Wrap</a:t>
            </a:r>
            <a:r>
              <a:rPr lang="de-DE" sz="1000">
                <a:latin typeface="Optima" panose="02000503060000020004" pitchFamily="2" charset="0"/>
              </a:rPr>
              <a:t> </a:t>
            </a:r>
            <a:r>
              <a:rPr lang="de-DE" sz="1000" err="1">
                <a:latin typeface="Optima" panose="02000503060000020004" pitchFamily="2" charset="0"/>
              </a:rPr>
              <a:t>Up</a:t>
            </a:r>
            <a:endParaRPr lang="de-DE" sz="100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379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Agenda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C75205A1-F89A-2546-B78A-90B33022B0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1832925"/>
              </p:ext>
            </p:extLst>
          </p:nvPr>
        </p:nvGraphicFramePr>
        <p:xfrm>
          <a:off x="2600446" y="17632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27</a:t>
            </a:fld>
            <a:endParaRPr lang="de-DE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007C592-3C63-0847-9C38-1B755338D6E7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816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6106061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5) Mathematisches Konzept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28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FE7043E-362E-AFB0-26A6-47C302444643}"/>
              </a:ext>
            </a:extLst>
          </p:cNvPr>
          <p:cNvGrpSpPr/>
          <p:nvPr/>
        </p:nvGrpSpPr>
        <p:grpSpPr>
          <a:xfrm>
            <a:off x="3654852" y="1890876"/>
            <a:ext cx="4882296" cy="4390771"/>
            <a:chOff x="6947186" y="2050823"/>
            <a:chExt cx="4882296" cy="4390771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FDB24643-925A-32FD-F735-ADEE34DFDA9A}"/>
                </a:ext>
              </a:extLst>
            </p:cNvPr>
            <p:cNvGrpSpPr/>
            <p:nvPr/>
          </p:nvGrpSpPr>
          <p:grpSpPr>
            <a:xfrm>
              <a:off x="6947186" y="2050823"/>
              <a:ext cx="4359892" cy="4390771"/>
              <a:chOff x="6996083" y="973157"/>
              <a:chExt cx="4359892" cy="4390771"/>
            </a:xfrm>
          </p:grpSpPr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458A42C6-BCBC-7266-B1DB-2DFEAA11F17E}"/>
                  </a:ext>
                </a:extLst>
              </p:cNvPr>
              <p:cNvCxnSpPr/>
              <p:nvPr/>
            </p:nvCxnSpPr>
            <p:spPr>
              <a:xfrm>
                <a:off x="7172960" y="5100320"/>
                <a:ext cx="38912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600F4A30-827A-CC83-EF9D-0E7BD2A9F62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227320" y="3154680"/>
                <a:ext cx="38912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B1550D0-1D48-452A-6510-BB25B99FDCC9}"/>
                  </a:ext>
                </a:extLst>
              </p:cNvPr>
              <p:cNvSpPr/>
              <p:nvPr/>
            </p:nvSpPr>
            <p:spPr>
              <a:xfrm>
                <a:off x="7569200" y="2783840"/>
                <a:ext cx="152400" cy="18288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FF96D96-0218-55DE-143D-57843A8251D9}"/>
                  </a:ext>
                </a:extLst>
              </p:cNvPr>
              <p:cNvSpPr/>
              <p:nvPr/>
            </p:nvSpPr>
            <p:spPr>
              <a:xfrm>
                <a:off x="7420610" y="3154680"/>
                <a:ext cx="152400" cy="18288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0894F1D-BABB-6DE4-CD30-7D0E7788E4D6}"/>
                  </a:ext>
                </a:extLst>
              </p:cNvPr>
              <p:cNvSpPr/>
              <p:nvPr/>
            </p:nvSpPr>
            <p:spPr>
              <a:xfrm>
                <a:off x="7874000" y="3530600"/>
                <a:ext cx="152400" cy="18288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9662578-E33A-AE24-D108-F2AFA5C602D3}"/>
                  </a:ext>
                </a:extLst>
              </p:cNvPr>
              <p:cNvSpPr/>
              <p:nvPr/>
            </p:nvSpPr>
            <p:spPr>
              <a:xfrm>
                <a:off x="8026400" y="3107055"/>
                <a:ext cx="152400" cy="18288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3301693-95C1-DF62-4BBA-6581F06C7EB1}"/>
                  </a:ext>
                </a:extLst>
              </p:cNvPr>
              <p:cNvSpPr/>
              <p:nvPr/>
            </p:nvSpPr>
            <p:spPr>
              <a:xfrm>
                <a:off x="8178800" y="3393440"/>
                <a:ext cx="152400" cy="18288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C3CB57E-8544-7461-FF45-ED8A9E44FCD5}"/>
                  </a:ext>
                </a:extLst>
              </p:cNvPr>
              <p:cNvSpPr/>
              <p:nvPr/>
            </p:nvSpPr>
            <p:spPr>
              <a:xfrm>
                <a:off x="8348343" y="3646882"/>
                <a:ext cx="152400" cy="18288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EBA2254-C778-F7E7-A134-552B9ACF5C84}"/>
                  </a:ext>
                </a:extLst>
              </p:cNvPr>
              <p:cNvSpPr/>
              <p:nvPr/>
            </p:nvSpPr>
            <p:spPr>
              <a:xfrm>
                <a:off x="8788583" y="4208021"/>
                <a:ext cx="152400" cy="18288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6B4D753-057D-75F1-EA9B-FDCC991823B6}"/>
                  </a:ext>
                </a:extLst>
              </p:cNvPr>
              <p:cNvSpPr/>
              <p:nvPr/>
            </p:nvSpPr>
            <p:spPr>
              <a:xfrm>
                <a:off x="7673340" y="3231996"/>
                <a:ext cx="152400" cy="18288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F50294C-7719-464E-55C2-11826A9B73FC}"/>
                  </a:ext>
                </a:extLst>
              </p:cNvPr>
              <p:cNvSpPr/>
              <p:nvPr/>
            </p:nvSpPr>
            <p:spPr>
              <a:xfrm>
                <a:off x="7620000" y="3694430"/>
                <a:ext cx="152400" cy="18288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2B1BB18-4EEA-E84A-D8F9-95DA36379411}"/>
                  </a:ext>
                </a:extLst>
              </p:cNvPr>
              <p:cNvSpPr/>
              <p:nvPr/>
            </p:nvSpPr>
            <p:spPr>
              <a:xfrm>
                <a:off x="7975600" y="3926840"/>
                <a:ext cx="152400" cy="18288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AD530FE-8E86-8F19-D905-1AD31BDF129F}"/>
                  </a:ext>
                </a:extLst>
              </p:cNvPr>
              <p:cNvSpPr/>
              <p:nvPr/>
            </p:nvSpPr>
            <p:spPr>
              <a:xfrm>
                <a:off x="7752080" y="4071620"/>
                <a:ext cx="152400" cy="18288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C93D70D-E6F6-146D-A611-C448B2DC3F4B}"/>
                  </a:ext>
                </a:extLst>
              </p:cNvPr>
              <p:cNvSpPr/>
              <p:nvPr/>
            </p:nvSpPr>
            <p:spPr>
              <a:xfrm>
                <a:off x="8537123" y="3888393"/>
                <a:ext cx="152400" cy="18288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23712ED-3A92-76A2-863D-CF2E208A0324}"/>
                  </a:ext>
                </a:extLst>
              </p:cNvPr>
              <p:cNvSpPr/>
              <p:nvPr/>
            </p:nvSpPr>
            <p:spPr>
              <a:xfrm>
                <a:off x="8297543" y="4094469"/>
                <a:ext cx="152400" cy="18288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F766343-2822-DA36-0051-9B6510F3A9C8}"/>
                  </a:ext>
                </a:extLst>
              </p:cNvPr>
              <p:cNvSpPr/>
              <p:nvPr/>
            </p:nvSpPr>
            <p:spPr>
              <a:xfrm>
                <a:off x="9576166" y="1697153"/>
                <a:ext cx="15240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B06B747-A226-F9CC-E338-E3758F7C6AAF}"/>
                  </a:ext>
                </a:extLst>
              </p:cNvPr>
              <p:cNvSpPr/>
              <p:nvPr/>
            </p:nvSpPr>
            <p:spPr>
              <a:xfrm>
                <a:off x="9427576" y="2067993"/>
                <a:ext cx="15240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DAB6402-9360-6E29-6710-65E10F49EB7C}"/>
                  </a:ext>
                </a:extLst>
              </p:cNvPr>
              <p:cNvSpPr/>
              <p:nvPr/>
            </p:nvSpPr>
            <p:spPr>
              <a:xfrm>
                <a:off x="9880966" y="2443913"/>
                <a:ext cx="15240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BACF15C-7BA8-E265-0BCC-C228F8D599F3}"/>
                  </a:ext>
                </a:extLst>
              </p:cNvPr>
              <p:cNvSpPr/>
              <p:nvPr/>
            </p:nvSpPr>
            <p:spPr>
              <a:xfrm>
                <a:off x="10033366" y="2020368"/>
                <a:ext cx="15240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9FB24B1-B252-0CBE-995B-7C049D62DD12}"/>
                  </a:ext>
                </a:extLst>
              </p:cNvPr>
              <p:cNvSpPr/>
              <p:nvPr/>
            </p:nvSpPr>
            <p:spPr>
              <a:xfrm>
                <a:off x="10185766" y="2306753"/>
                <a:ext cx="15240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DCC2410-1842-0E14-4282-4D1DC12E94B9}"/>
                  </a:ext>
                </a:extLst>
              </p:cNvPr>
              <p:cNvSpPr/>
              <p:nvPr/>
            </p:nvSpPr>
            <p:spPr>
              <a:xfrm>
                <a:off x="10160366" y="2566949"/>
                <a:ext cx="15240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2299535-DAD5-832B-2C6C-5B242761E73A}"/>
                  </a:ext>
                </a:extLst>
              </p:cNvPr>
              <p:cNvSpPr/>
              <p:nvPr/>
            </p:nvSpPr>
            <p:spPr>
              <a:xfrm>
                <a:off x="10409286" y="3040813"/>
                <a:ext cx="15240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10AC513-57A2-8BF1-619A-E1E3832F2FE8}"/>
                  </a:ext>
                </a:extLst>
              </p:cNvPr>
              <p:cNvSpPr/>
              <p:nvPr/>
            </p:nvSpPr>
            <p:spPr>
              <a:xfrm>
                <a:off x="9680306" y="2145309"/>
                <a:ext cx="15240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3332696B-E9C8-24CC-E380-DE098E0553C7}"/>
                  </a:ext>
                </a:extLst>
              </p:cNvPr>
              <p:cNvSpPr/>
              <p:nvPr/>
            </p:nvSpPr>
            <p:spPr>
              <a:xfrm>
                <a:off x="9626966" y="2607743"/>
                <a:ext cx="15240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3B09648-9148-16C1-9ECA-8B83DB76E0C9}"/>
                  </a:ext>
                </a:extLst>
              </p:cNvPr>
              <p:cNvSpPr/>
              <p:nvPr/>
            </p:nvSpPr>
            <p:spPr>
              <a:xfrm>
                <a:off x="9982566" y="2840153"/>
                <a:ext cx="15240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A944E1D-47A8-94D2-C756-2C3CC1553FCA}"/>
                  </a:ext>
                </a:extLst>
              </p:cNvPr>
              <p:cNvSpPr/>
              <p:nvPr/>
            </p:nvSpPr>
            <p:spPr>
              <a:xfrm>
                <a:off x="9759046" y="2984933"/>
                <a:ext cx="15240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2C053B5-242C-0C2B-A5CD-78FCDEEF616C}"/>
                  </a:ext>
                </a:extLst>
              </p:cNvPr>
              <p:cNvSpPr/>
              <p:nvPr/>
            </p:nvSpPr>
            <p:spPr>
              <a:xfrm>
                <a:off x="10261966" y="2794433"/>
                <a:ext cx="15240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B767586-5115-A1E1-DC82-CCE65125CA61}"/>
                  </a:ext>
                </a:extLst>
              </p:cNvPr>
              <p:cNvSpPr/>
              <p:nvPr/>
            </p:nvSpPr>
            <p:spPr>
              <a:xfrm>
                <a:off x="10109566" y="3198851"/>
                <a:ext cx="15240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  <p:cxnSp>
            <p:nvCxnSpPr>
              <p:cNvPr id="51" name="Gerade Verbindung 50">
                <a:extLst>
                  <a:ext uri="{FF2B5EF4-FFF2-40B4-BE49-F238E27FC236}">
                    <a16:creationId xmlns:a16="http://schemas.microsoft.com/office/drawing/2014/main" id="{2325ED71-4D2D-A376-E9C0-516103488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5929" y="1379630"/>
                <a:ext cx="2540637" cy="3527789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10F1BD22-0C36-8262-67DC-769DCE31B3CD}"/>
                  </a:ext>
                </a:extLst>
              </p:cNvPr>
              <p:cNvSpPr txBox="1"/>
              <p:nvPr/>
            </p:nvSpPr>
            <p:spPr>
              <a:xfrm>
                <a:off x="7661542" y="4630420"/>
                <a:ext cx="13614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>
                    <a:latin typeface="Optima" panose="02000503060000020004" pitchFamily="2" charset="0"/>
                  </a:rPr>
                  <a:t>Kategorie 1</a:t>
                </a:r>
              </a:p>
            </p:txBody>
          </p:sp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2C61F84A-B22E-86BA-182A-82EFD3B54021}"/>
                  </a:ext>
                </a:extLst>
              </p:cNvPr>
              <p:cNvSpPr txBox="1"/>
              <p:nvPr/>
            </p:nvSpPr>
            <p:spPr>
              <a:xfrm>
                <a:off x="6996083" y="973157"/>
                <a:ext cx="2844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>
                    <a:latin typeface="Optima" panose="02000503060000020004" pitchFamily="2" charset="0"/>
                  </a:rPr>
                  <a:t>Y</a:t>
                </a:r>
              </a:p>
            </p:txBody>
          </p: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0D43F189-FA93-6BE2-19C1-00BB2C7C89EB}"/>
                  </a:ext>
                </a:extLst>
              </p:cNvPr>
              <p:cNvSpPr txBox="1"/>
              <p:nvPr/>
            </p:nvSpPr>
            <p:spPr>
              <a:xfrm>
                <a:off x="11039362" y="5086929"/>
                <a:ext cx="3166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>
                    <a:latin typeface="Optima" panose="02000503060000020004" pitchFamily="2" charset="0"/>
                  </a:rPr>
                  <a:t>X</a:t>
                </a:r>
              </a:p>
            </p:txBody>
          </p:sp>
        </p:grp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6FA5A91-1AAF-72C3-6092-0672B13C26A3}"/>
                </a:ext>
              </a:extLst>
            </p:cNvPr>
            <p:cNvSpPr txBox="1"/>
            <p:nvPr/>
          </p:nvSpPr>
          <p:spPr>
            <a:xfrm>
              <a:off x="10306778" y="3084475"/>
              <a:ext cx="13614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Optima" panose="02000503060000020004" pitchFamily="2" charset="0"/>
                </a:rPr>
                <a:t>Kategorie 2</a:t>
              </a: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44A74DD2-E753-32F4-6FDC-1039EAFA22BD}"/>
                </a:ext>
              </a:extLst>
            </p:cNvPr>
            <p:cNvCxnSpPr>
              <a:cxnSpLocks/>
            </p:cNvCxnSpPr>
            <p:nvPr/>
          </p:nvCxnSpPr>
          <p:spPr>
            <a:xfrm>
              <a:off x="7367768" y="3113886"/>
              <a:ext cx="2057901" cy="288459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Gerade Verbindung 16">
              <a:extLst>
                <a:ext uri="{FF2B5EF4-FFF2-40B4-BE49-F238E27FC236}">
                  <a16:creationId xmlns:a16="http://schemas.microsoft.com/office/drawing/2014/main" id="{BBB65FE5-372F-A904-CECD-23772C40BDC9}"/>
                </a:ext>
              </a:extLst>
            </p:cNvPr>
            <p:cNvCxnSpPr>
              <a:cxnSpLocks/>
            </p:cNvCxnSpPr>
            <p:nvPr/>
          </p:nvCxnSpPr>
          <p:spPr>
            <a:xfrm>
              <a:off x="8396718" y="2475524"/>
              <a:ext cx="2057901" cy="288459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0D3D5CF4-2C4E-50C6-3727-1A5397DCA7E2}"/>
                </a:ext>
              </a:extLst>
            </p:cNvPr>
            <p:cNvSpPr txBox="1"/>
            <p:nvPr/>
          </p:nvSpPr>
          <p:spPr>
            <a:xfrm>
              <a:off x="8498846" y="2404253"/>
              <a:ext cx="13614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Optima" panose="02000503060000020004" pitchFamily="2" charset="0"/>
                </a:rPr>
                <a:t>Abstand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C6C2A03-6C11-5156-2D4F-48DCF603B009}"/>
                </a:ext>
              </a:extLst>
            </p:cNvPr>
            <p:cNvSpPr txBox="1"/>
            <p:nvPr/>
          </p:nvSpPr>
          <p:spPr>
            <a:xfrm>
              <a:off x="10468060" y="5285687"/>
              <a:ext cx="13614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Optima" panose="02000503060000020004" pitchFamily="2" charset="0"/>
                </a:rPr>
                <a:t>DB 2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09C1376B-1A16-0761-0AA9-F05FBDBB35BD}"/>
                </a:ext>
              </a:extLst>
            </p:cNvPr>
            <p:cNvSpPr txBox="1"/>
            <p:nvPr/>
          </p:nvSpPr>
          <p:spPr>
            <a:xfrm>
              <a:off x="9388740" y="5910085"/>
              <a:ext cx="13614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Optima" panose="02000503060000020004" pitchFamily="2" charset="0"/>
                </a:rPr>
                <a:t>DB 1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8ADEB46B-E88E-83E7-8100-735B343DA15C}"/>
                </a:ext>
              </a:extLst>
            </p:cNvPr>
            <p:cNvCxnSpPr/>
            <p:nvPr/>
          </p:nvCxnSpPr>
          <p:spPr>
            <a:xfrm flipV="1">
              <a:off x="7571103" y="2692400"/>
              <a:ext cx="993323" cy="66907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Textfeld 54">
            <a:extLst>
              <a:ext uri="{FF2B5EF4-FFF2-40B4-BE49-F238E27FC236}">
                <a16:creationId xmlns:a16="http://schemas.microsoft.com/office/drawing/2014/main" id="{BF9A644D-ED5B-9955-1EAF-75AEB88CEC17}"/>
              </a:ext>
            </a:extLst>
          </p:cNvPr>
          <p:cNvSpPr txBox="1"/>
          <p:nvPr/>
        </p:nvSpPr>
        <p:spPr>
          <a:xfrm>
            <a:off x="3714734" y="6080661"/>
            <a:ext cx="6599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Optima" panose="02000503060000020004" pitchFamily="2" charset="0"/>
              </a:rPr>
              <a:t>Abbildung Nr.15: Einfache mathematische Betrachtung</a:t>
            </a:r>
          </a:p>
        </p:txBody>
      </p:sp>
    </p:spTree>
    <p:extLst>
      <p:ext uri="{BB962C8B-B14F-4D97-AF65-F5344CB8AC3E}">
        <p14:creationId xmlns:p14="http://schemas.microsoft.com/office/powerpoint/2010/main" val="2309849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6106061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5) Mathematisches Konzept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29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134ECBA8-127D-0EB0-0414-0061FCB3D506}"/>
              </a:ext>
            </a:extLst>
          </p:cNvPr>
          <p:cNvSpPr txBox="1"/>
          <p:nvPr/>
        </p:nvSpPr>
        <p:spPr>
          <a:xfrm>
            <a:off x="581192" y="2413337"/>
            <a:ext cx="24180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Länge des Normalenvektors </a:t>
            </a:r>
            <a:r>
              <a:rPr lang="de-DE" dirty="0" err="1"/>
              <a:t>w</a:t>
            </a:r>
            <a:r>
              <a:rPr lang="de-DE" dirty="0"/>
              <a:t> zunächst undefiniert, wird durch Multiplikation erst genau festgelegt</a:t>
            </a: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579CF1B0-E315-1F59-F1DB-95FD55203977}"/>
              </a:ext>
            </a:extLst>
          </p:cNvPr>
          <p:cNvGrpSpPr/>
          <p:nvPr/>
        </p:nvGrpSpPr>
        <p:grpSpPr>
          <a:xfrm>
            <a:off x="3916054" y="1890876"/>
            <a:ext cx="4359892" cy="4390771"/>
            <a:chOff x="7309704" y="1636876"/>
            <a:chExt cx="4359892" cy="4390771"/>
          </a:xfrm>
        </p:grpSpPr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6CAB4EB5-DA8E-0F1F-35B7-81F6391D92F3}"/>
                </a:ext>
              </a:extLst>
            </p:cNvPr>
            <p:cNvGrpSpPr/>
            <p:nvPr/>
          </p:nvGrpSpPr>
          <p:grpSpPr>
            <a:xfrm>
              <a:off x="7309704" y="1636876"/>
              <a:ext cx="4359892" cy="4390771"/>
              <a:chOff x="6947186" y="2050823"/>
              <a:chExt cx="4359892" cy="4390771"/>
            </a:xfrm>
          </p:grpSpPr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A77CBC52-6BEE-2108-38A5-7EBEC4034DCD}"/>
                  </a:ext>
                </a:extLst>
              </p:cNvPr>
              <p:cNvGrpSpPr/>
              <p:nvPr/>
            </p:nvGrpSpPr>
            <p:grpSpPr>
              <a:xfrm>
                <a:off x="6947186" y="2050823"/>
                <a:ext cx="4359892" cy="4390771"/>
                <a:chOff x="6996083" y="973157"/>
                <a:chExt cx="4359892" cy="4390771"/>
              </a:xfrm>
            </p:grpSpPr>
            <p:cxnSp>
              <p:nvCxnSpPr>
                <p:cNvPr id="76" name="Gerade Verbindung mit Pfeil 75">
                  <a:extLst>
                    <a:ext uri="{FF2B5EF4-FFF2-40B4-BE49-F238E27FC236}">
                      <a16:creationId xmlns:a16="http://schemas.microsoft.com/office/drawing/2014/main" id="{52FB1C2F-B675-4722-D999-B8466F03FD15}"/>
                    </a:ext>
                  </a:extLst>
                </p:cNvPr>
                <p:cNvCxnSpPr/>
                <p:nvPr/>
              </p:nvCxnSpPr>
              <p:spPr>
                <a:xfrm>
                  <a:off x="7172960" y="5100320"/>
                  <a:ext cx="389128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Gerade Verbindung mit Pfeil 76">
                  <a:extLst>
                    <a:ext uri="{FF2B5EF4-FFF2-40B4-BE49-F238E27FC236}">
                      <a16:creationId xmlns:a16="http://schemas.microsoft.com/office/drawing/2014/main" id="{4B497B9A-9FB3-FBE0-2A2D-BCEA631146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27320" y="3154680"/>
                  <a:ext cx="389128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0824ED82-FC00-AD40-8526-52C590A00DD0}"/>
                    </a:ext>
                  </a:extLst>
                </p:cNvPr>
                <p:cNvSpPr txBox="1"/>
                <p:nvPr/>
              </p:nvSpPr>
              <p:spPr>
                <a:xfrm>
                  <a:off x="6996083" y="973157"/>
                  <a:ext cx="28446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/>
                    <a:t>Y</a:t>
                  </a:r>
                </a:p>
              </p:txBody>
            </p:sp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E0BBEC33-0402-7559-14E1-72C183BB8F17}"/>
                    </a:ext>
                  </a:extLst>
                </p:cNvPr>
                <p:cNvSpPr txBox="1"/>
                <p:nvPr/>
              </p:nvSpPr>
              <p:spPr>
                <a:xfrm>
                  <a:off x="11039362" y="5086929"/>
                  <a:ext cx="31661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/>
                    <a:t>X</a:t>
                  </a:r>
                </a:p>
              </p:txBody>
            </p:sp>
          </p:grpSp>
          <p:cxnSp>
            <p:nvCxnSpPr>
              <p:cNvPr id="74" name="Gerade Verbindung 73">
                <a:extLst>
                  <a:ext uri="{FF2B5EF4-FFF2-40B4-BE49-F238E27FC236}">
                    <a16:creationId xmlns:a16="http://schemas.microsoft.com/office/drawing/2014/main" id="{67DD536F-90CE-3ED5-C26A-17CC257F9D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7768" y="3113886"/>
                <a:ext cx="2057901" cy="288459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74">
                <a:extLst>
                  <a:ext uri="{FF2B5EF4-FFF2-40B4-BE49-F238E27FC236}">
                    <a16:creationId xmlns:a16="http://schemas.microsoft.com/office/drawing/2014/main" id="{EF219B23-5EF5-AD9A-7EF9-4BFAC39E72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6718" y="2475524"/>
                <a:ext cx="2057901" cy="288459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1CD7B597-B944-9D75-7FDB-D6E998CF6C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7559" y="4562649"/>
              <a:ext cx="1599568" cy="12013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B685DDB5-51A0-CF7D-461E-A41782A2D920}"/>
                </a:ext>
              </a:extLst>
            </p:cNvPr>
            <p:cNvCxnSpPr>
              <a:cxnSpLocks/>
            </p:cNvCxnSpPr>
            <p:nvPr/>
          </p:nvCxnSpPr>
          <p:spPr>
            <a:xfrm>
              <a:off x="8244761" y="2403809"/>
              <a:ext cx="2057901" cy="288459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EC8C15F4-A702-B38E-1582-6E29A56C3AE3}"/>
                </a:ext>
              </a:extLst>
            </p:cNvPr>
            <p:cNvCxnSpPr>
              <a:cxnSpLocks/>
            </p:cNvCxnSpPr>
            <p:nvPr/>
          </p:nvCxnSpPr>
          <p:spPr>
            <a:xfrm>
              <a:off x="9273711" y="1775375"/>
              <a:ext cx="2057901" cy="288459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E3C5ADD9-3ABE-BF84-BBD8-314F4C23C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6580" y="4300034"/>
              <a:ext cx="2037080" cy="14742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AA7ED970-2116-52E4-59C3-1342C5485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7558" y="3909942"/>
              <a:ext cx="2552960" cy="1854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D04C03F3-428D-E827-18C1-C0BD5B65FF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7557" y="3503872"/>
              <a:ext cx="3067436" cy="22601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EDD13EF6-42C9-2AC3-0D35-EE31874F227A}"/>
                </a:ext>
              </a:extLst>
            </p:cNvPr>
            <p:cNvSpPr txBox="1"/>
            <p:nvPr/>
          </p:nvSpPr>
          <p:spPr>
            <a:xfrm>
              <a:off x="8058243" y="4886345"/>
              <a:ext cx="2844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/>
                <a:t>W</a:t>
              </a:r>
            </a:p>
          </p:txBody>
        </p: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FFBFEB3E-A636-2DDA-394E-481564BA88BC}"/>
                </a:ext>
              </a:extLst>
            </p:cNvPr>
            <p:cNvSpPr txBox="1"/>
            <p:nvPr/>
          </p:nvSpPr>
          <p:spPr>
            <a:xfrm>
              <a:off x="9041275" y="4186330"/>
              <a:ext cx="2844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/>
                <a:t>W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A386BFE-2B78-9750-5A74-C263664D3057}"/>
                </a:ext>
              </a:extLst>
            </p:cNvPr>
            <p:cNvSpPr txBox="1"/>
            <p:nvPr/>
          </p:nvSpPr>
          <p:spPr>
            <a:xfrm>
              <a:off x="9539452" y="3862068"/>
              <a:ext cx="2844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/>
                <a:t>W</a:t>
              </a:r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71514255-D04D-C949-FC54-C30BCA2D480C}"/>
                </a:ext>
              </a:extLst>
            </p:cNvPr>
            <p:cNvSpPr txBox="1"/>
            <p:nvPr/>
          </p:nvSpPr>
          <p:spPr>
            <a:xfrm>
              <a:off x="10031891" y="3503871"/>
              <a:ext cx="2844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/>
                <a:t>W</a:t>
              </a:r>
            </a:p>
          </p:txBody>
        </p:sp>
        <p:cxnSp>
          <p:nvCxnSpPr>
            <p:cNvPr id="69" name="Gerade Verbindung 68">
              <a:extLst>
                <a:ext uri="{FF2B5EF4-FFF2-40B4-BE49-F238E27FC236}">
                  <a16:creationId xmlns:a16="http://schemas.microsoft.com/office/drawing/2014/main" id="{FAD6A793-D3FA-1F06-BC09-A28D967492E5}"/>
                </a:ext>
              </a:extLst>
            </p:cNvPr>
            <p:cNvCxnSpPr>
              <a:cxnSpLocks/>
            </p:cNvCxnSpPr>
            <p:nvPr/>
          </p:nvCxnSpPr>
          <p:spPr>
            <a:xfrm>
              <a:off x="8112689" y="4897501"/>
              <a:ext cx="194654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Gerade Verbindung 69">
              <a:extLst>
                <a:ext uri="{FF2B5EF4-FFF2-40B4-BE49-F238E27FC236}">
                  <a16:creationId xmlns:a16="http://schemas.microsoft.com/office/drawing/2014/main" id="{30BA6512-B35D-09BF-FA7D-5C267974DCE7}"/>
                </a:ext>
              </a:extLst>
            </p:cNvPr>
            <p:cNvCxnSpPr>
              <a:cxnSpLocks/>
            </p:cNvCxnSpPr>
            <p:nvPr/>
          </p:nvCxnSpPr>
          <p:spPr>
            <a:xfrm>
              <a:off x="9107127" y="4186711"/>
              <a:ext cx="194654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Gerade Verbindung 70">
              <a:extLst>
                <a:ext uri="{FF2B5EF4-FFF2-40B4-BE49-F238E27FC236}">
                  <a16:creationId xmlns:a16="http://schemas.microsoft.com/office/drawing/2014/main" id="{FE9B6992-726F-2296-AE07-648D556251A1}"/>
                </a:ext>
              </a:extLst>
            </p:cNvPr>
            <p:cNvCxnSpPr>
              <a:cxnSpLocks/>
            </p:cNvCxnSpPr>
            <p:nvPr/>
          </p:nvCxnSpPr>
          <p:spPr>
            <a:xfrm>
              <a:off x="9595251" y="3862449"/>
              <a:ext cx="194654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21DE9FE1-AFDC-5935-D1EC-3962E395A435}"/>
                </a:ext>
              </a:extLst>
            </p:cNvPr>
            <p:cNvCxnSpPr>
              <a:cxnSpLocks/>
            </p:cNvCxnSpPr>
            <p:nvPr/>
          </p:nvCxnSpPr>
          <p:spPr>
            <a:xfrm>
              <a:off x="10108007" y="3503871"/>
              <a:ext cx="194654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0" name="Textfeld 79">
            <a:extLst>
              <a:ext uri="{FF2B5EF4-FFF2-40B4-BE49-F238E27FC236}">
                <a16:creationId xmlns:a16="http://schemas.microsoft.com/office/drawing/2014/main" id="{F8C57A96-9D39-BCE1-7170-85E3E91B9938}"/>
              </a:ext>
            </a:extLst>
          </p:cNvPr>
          <p:cNvSpPr txBox="1"/>
          <p:nvPr/>
        </p:nvSpPr>
        <p:spPr>
          <a:xfrm>
            <a:off x="4051427" y="6130811"/>
            <a:ext cx="6599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Abbildung Nr.16: Einfache mathematische Betrachtung</a:t>
            </a:r>
          </a:p>
        </p:txBody>
      </p:sp>
    </p:spTree>
    <p:extLst>
      <p:ext uri="{BB962C8B-B14F-4D97-AF65-F5344CB8AC3E}">
        <p14:creationId xmlns:p14="http://schemas.microsoft.com/office/powerpoint/2010/main" val="158472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Agenda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C75205A1-F89A-2546-B78A-90B33022B0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0067921"/>
              </p:ext>
            </p:extLst>
          </p:nvPr>
        </p:nvGraphicFramePr>
        <p:xfrm>
          <a:off x="2600446" y="17632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3</a:t>
            </a:fld>
            <a:endParaRPr lang="de-DE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007C592-3C63-0847-9C38-1B755338D6E7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430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6106061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5) Mathematisches Konzept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30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DF75AC72-B8EE-67A5-680B-7FD1EA825561}"/>
              </a:ext>
            </a:extLst>
          </p:cNvPr>
          <p:cNvSpPr txBox="1"/>
          <p:nvPr/>
        </p:nvSpPr>
        <p:spPr>
          <a:xfrm>
            <a:off x="581192" y="1890876"/>
            <a:ext cx="470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Optima" panose="02000503060000020004" pitchFamily="2" charset="0"/>
              </a:rPr>
              <a:t>Formulierung der Nebenbedingungen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02DAA18-D343-FBAC-4B07-894FC131D4A1}"/>
              </a:ext>
            </a:extLst>
          </p:cNvPr>
          <p:cNvSpPr txBox="1"/>
          <p:nvPr/>
        </p:nvSpPr>
        <p:spPr>
          <a:xfrm>
            <a:off x="581192" y="3507962"/>
            <a:ext cx="2212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Optima" panose="02000503060000020004" pitchFamily="2" charset="0"/>
              </a:rPr>
              <a:t>b als Konstante wird als Schwelle (Bias) festgelegt, genauere Erläuterung in Quellen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CEF352D-9B54-2360-730B-D67037A64212}"/>
              </a:ext>
            </a:extLst>
          </p:cNvPr>
          <p:cNvGrpSpPr/>
          <p:nvPr/>
        </p:nvGrpSpPr>
        <p:grpSpPr>
          <a:xfrm>
            <a:off x="2331744" y="2342530"/>
            <a:ext cx="5908368" cy="4143956"/>
            <a:chOff x="6251455" y="888773"/>
            <a:chExt cx="6336144" cy="4592792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3843BBB-CBE6-334A-9153-55C40017B165}"/>
                </a:ext>
              </a:extLst>
            </p:cNvPr>
            <p:cNvGrpSpPr/>
            <p:nvPr/>
          </p:nvGrpSpPr>
          <p:grpSpPr>
            <a:xfrm>
              <a:off x="7044828" y="888773"/>
              <a:ext cx="4359892" cy="4420773"/>
              <a:chOff x="6536828" y="1765073"/>
              <a:chExt cx="4359892" cy="4420773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96BA1C3F-FB0B-B0A8-77D8-A79EFC3B6704}"/>
                  </a:ext>
                </a:extLst>
              </p:cNvPr>
              <p:cNvGrpSpPr/>
              <p:nvPr/>
            </p:nvGrpSpPr>
            <p:grpSpPr>
              <a:xfrm>
                <a:off x="6536828" y="1765073"/>
                <a:ext cx="4359892" cy="4420773"/>
                <a:chOff x="6536828" y="1765073"/>
                <a:chExt cx="4359892" cy="4420773"/>
              </a:xfrm>
            </p:grpSpPr>
            <p:grpSp>
              <p:nvGrpSpPr>
                <p:cNvPr id="27" name="Gruppieren 26">
                  <a:extLst>
                    <a:ext uri="{FF2B5EF4-FFF2-40B4-BE49-F238E27FC236}">
                      <a16:creationId xmlns:a16="http://schemas.microsoft.com/office/drawing/2014/main" id="{F80935DF-5CD9-1FD0-591D-7CFA16E2780A}"/>
                    </a:ext>
                  </a:extLst>
                </p:cNvPr>
                <p:cNvGrpSpPr/>
                <p:nvPr/>
              </p:nvGrpSpPr>
              <p:grpSpPr>
                <a:xfrm>
                  <a:off x="6536828" y="1765073"/>
                  <a:ext cx="4359892" cy="4420773"/>
                  <a:chOff x="3654852" y="1890876"/>
                  <a:chExt cx="4359892" cy="4420773"/>
                </a:xfrm>
              </p:grpSpPr>
              <p:cxnSp>
                <p:nvCxnSpPr>
                  <p:cNvPr id="32" name="Gerade Verbindung mit Pfeil 31">
                    <a:extLst>
                      <a:ext uri="{FF2B5EF4-FFF2-40B4-BE49-F238E27FC236}">
                        <a16:creationId xmlns:a16="http://schemas.microsoft.com/office/drawing/2014/main" id="{87B8C261-35F7-6DD3-D96B-9A1854E2CF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886089" y="4072399"/>
                    <a:ext cx="3891280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" name="Textfeld 32">
                    <a:extLst>
                      <a:ext uri="{FF2B5EF4-FFF2-40B4-BE49-F238E27FC236}">
                        <a16:creationId xmlns:a16="http://schemas.microsoft.com/office/drawing/2014/main" id="{B2ED96A2-818A-5DFF-9D54-B25C2D3EFD0A}"/>
                      </a:ext>
                    </a:extLst>
                  </p:cNvPr>
                  <p:cNvSpPr txBox="1"/>
                  <p:nvPr/>
                </p:nvSpPr>
                <p:spPr>
                  <a:xfrm>
                    <a:off x="3654852" y="1890876"/>
                    <a:ext cx="284460" cy="3070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200">
                        <a:latin typeface="Optima" panose="02000503060000020004" pitchFamily="2" charset="0"/>
                      </a:rPr>
                      <a:t>Y</a:t>
                    </a:r>
                  </a:p>
                </p:txBody>
              </p:sp>
              <p:sp>
                <p:nvSpPr>
                  <p:cNvPr id="34" name="Textfeld 33">
                    <a:extLst>
                      <a:ext uri="{FF2B5EF4-FFF2-40B4-BE49-F238E27FC236}">
                        <a16:creationId xmlns:a16="http://schemas.microsoft.com/office/drawing/2014/main" id="{1080CDC3-EDAA-DE53-8B0A-886FDBAEF01D}"/>
                      </a:ext>
                    </a:extLst>
                  </p:cNvPr>
                  <p:cNvSpPr txBox="1"/>
                  <p:nvPr/>
                </p:nvSpPr>
                <p:spPr>
                  <a:xfrm>
                    <a:off x="7698131" y="6004648"/>
                    <a:ext cx="316613" cy="3070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200">
                        <a:latin typeface="Optima" panose="02000503060000020004" pitchFamily="2" charset="0"/>
                      </a:rPr>
                      <a:t>X</a:t>
                    </a:r>
                  </a:p>
                </p:txBody>
              </p:sp>
              <p:cxnSp>
                <p:nvCxnSpPr>
                  <p:cNvPr id="35" name="Gerade Verbindung mit Pfeil 34">
                    <a:extLst>
                      <a:ext uri="{FF2B5EF4-FFF2-40B4-BE49-F238E27FC236}">
                        <a16:creationId xmlns:a16="http://schemas.microsoft.com/office/drawing/2014/main" id="{79150108-1B82-26C3-9590-1FDB72802FF9}"/>
                      </a:ext>
                    </a:extLst>
                  </p:cNvPr>
                  <p:cNvCxnSpPr/>
                  <p:nvPr/>
                </p:nvCxnSpPr>
                <p:spPr>
                  <a:xfrm>
                    <a:off x="3831729" y="6018039"/>
                    <a:ext cx="3891280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8" name="Gerade Verbindung 27">
                  <a:extLst>
                    <a:ext uri="{FF2B5EF4-FFF2-40B4-BE49-F238E27FC236}">
                      <a16:creationId xmlns:a16="http://schemas.microsoft.com/office/drawing/2014/main" id="{F45D2E35-3E4D-2D4C-D4AA-0B7E8A0A05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4645" y="2196564"/>
                  <a:ext cx="2540637" cy="3527789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dash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Gerade Verbindung 28">
                  <a:extLst>
                    <a:ext uri="{FF2B5EF4-FFF2-40B4-BE49-F238E27FC236}">
                      <a16:creationId xmlns:a16="http://schemas.microsoft.com/office/drawing/2014/main" id="{1EF9E09D-4B9D-0123-9948-056DA7CD6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65381" y="2853154"/>
                  <a:ext cx="2057901" cy="288459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 Verbindung 29">
                  <a:extLst>
                    <a:ext uri="{FF2B5EF4-FFF2-40B4-BE49-F238E27FC236}">
                      <a16:creationId xmlns:a16="http://schemas.microsoft.com/office/drawing/2014/main" id="{CA0B6F59-1704-97F4-6D88-AEACA47BE8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94331" y="2214792"/>
                  <a:ext cx="2057901" cy="288459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Gerade Verbindung mit Pfeil 30">
                  <a:extLst>
                    <a:ext uri="{FF2B5EF4-FFF2-40B4-BE49-F238E27FC236}">
                      <a16:creationId xmlns:a16="http://schemas.microsoft.com/office/drawing/2014/main" id="{5B79B229-9C84-7D19-EF94-EEF36CAE5EDE}"/>
                    </a:ext>
                  </a:extLst>
                </p:cNvPr>
                <p:cNvCxnSpPr/>
                <p:nvPr/>
              </p:nvCxnSpPr>
              <p:spPr>
                <a:xfrm flipV="1">
                  <a:off x="7268716" y="2431668"/>
                  <a:ext cx="993323" cy="669074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FD7EC3E2-C2ED-D5F1-4CB1-DCE84C525CC8}"/>
                  </a:ext>
                </a:extLst>
              </p:cNvPr>
              <p:cNvGrpSpPr/>
              <p:nvPr/>
            </p:nvGrpSpPr>
            <p:grpSpPr>
              <a:xfrm>
                <a:off x="6713705" y="3332653"/>
                <a:ext cx="1574778" cy="2571967"/>
                <a:chOff x="6713705" y="3332653"/>
                <a:chExt cx="1574778" cy="2571967"/>
              </a:xfrm>
            </p:grpSpPr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BDBAB504-01EA-7698-31B5-1F1B7BA9A47B}"/>
                    </a:ext>
                  </a:extLst>
                </p:cNvPr>
                <p:cNvSpPr txBox="1"/>
                <p:nvPr/>
              </p:nvSpPr>
              <p:spPr>
                <a:xfrm>
                  <a:off x="7246465" y="5005278"/>
                  <a:ext cx="284460" cy="3070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>
                      <a:latin typeface="Optima" panose="02000503060000020004" pitchFamily="2" charset="0"/>
                    </a:rPr>
                    <a:t>W</a:t>
                  </a:r>
                </a:p>
              </p:txBody>
            </p:sp>
            <p:cxnSp>
              <p:nvCxnSpPr>
                <p:cNvPr id="20" name="Gerade Verbindung 19">
                  <a:extLst>
                    <a:ext uri="{FF2B5EF4-FFF2-40B4-BE49-F238E27FC236}">
                      <a16:creationId xmlns:a16="http://schemas.microsoft.com/office/drawing/2014/main" id="{7FC3BE9E-426A-F466-D14E-59053B9E54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00911" y="5016434"/>
                  <a:ext cx="194654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Gerade Verbindung mit Pfeil 20">
                  <a:extLst>
                    <a:ext uri="{FF2B5EF4-FFF2-40B4-BE49-F238E27FC236}">
                      <a16:creationId xmlns:a16="http://schemas.microsoft.com/office/drawing/2014/main" id="{D745BD0D-F30E-9FDD-A04B-CA7D7387A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13705" y="4675102"/>
                  <a:ext cx="1574778" cy="120374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Gerade Verbindung mit Pfeil 22">
                  <a:extLst>
                    <a:ext uri="{FF2B5EF4-FFF2-40B4-BE49-F238E27FC236}">
                      <a16:creationId xmlns:a16="http://schemas.microsoft.com/office/drawing/2014/main" id="{597D4D68-1F5D-6545-62E0-731FF7D24B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13705" y="3522228"/>
                  <a:ext cx="1176200" cy="23823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E057B69-0A51-3F41-4D4E-A57B4D34B7AB}"/>
                    </a:ext>
                  </a:extLst>
                </p:cNvPr>
                <p:cNvSpPr/>
                <p:nvPr/>
              </p:nvSpPr>
              <p:spPr>
                <a:xfrm>
                  <a:off x="7813434" y="3332653"/>
                  <a:ext cx="152400" cy="18288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Optima" panose="02000503060000020004" pitchFamily="2" charset="0"/>
                  </a:endParaRPr>
                </a:p>
              </p:txBody>
            </p: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BB9D0149-E2E0-E7AA-0589-E96D19491A51}"/>
                    </a:ext>
                  </a:extLst>
                </p:cNvPr>
                <p:cNvSpPr txBox="1"/>
                <p:nvPr/>
              </p:nvSpPr>
              <p:spPr>
                <a:xfrm>
                  <a:off x="7246465" y="3999357"/>
                  <a:ext cx="284460" cy="3070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>
                      <a:latin typeface="Optima" panose="02000503060000020004" pitchFamily="2" charset="0"/>
                    </a:rPr>
                    <a:t>U</a:t>
                  </a:r>
                </a:p>
              </p:txBody>
            </p:sp>
            <p:cxnSp>
              <p:nvCxnSpPr>
                <p:cNvPr id="26" name="Gerade Verbindung 25">
                  <a:extLst>
                    <a:ext uri="{FF2B5EF4-FFF2-40B4-BE49-F238E27FC236}">
                      <a16:creationId xmlns:a16="http://schemas.microsoft.com/office/drawing/2014/main" id="{2D7882F9-8098-D7BE-2AEA-FF698C3D62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00911" y="4010513"/>
                  <a:ext cx="194654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F142428-2CEC-6820-9773-AA9BDB95EF2F}"/>
                </a:ext>
              </a:extLst>
            </p:cNvPr>
            <p:cNvSpPr txBox="1"/>
            <p:nvPr/>
          </p:nvSpPr>
          <p:spPr>
            <a:xfrm>
              <a:off x="9910547" y="1976854"/>
              <a:ext cx="2677052" cy="477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>
                  <a:latin typeface="Optima" panose="02000503060000020004" pitchFamily="2" charset="0"/>
                </a:rPr>
                <a:t>1 oder größer wenn ein Datenpunkt z.B. hier (in diesem Bereich) liegt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F95E57CE-CA23-A71B-FDFF-5AB7E98B6E45}"/>
                </a:ext>
              </a:extLst>
            </p:cNvPr>
            <p:cNvSpPr txBox="1"/>
            <p:nvPr/>
          </p:nvSpPr>
          <p:spPr>
            <a:xfrm>
              <a:off x="6251455" y="5191620"/>
              <a:ext cx="5130799" cy="28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>
                  <a:latin typeface="Optima" panose="02000503060000020004" pitchFamily="2" charset="0"/>
                </a:rPr>
                <a:t>-1 oder kleiner wenn ein Datenpunkt z.B. hier (in diesem Bereich) liegt</a:t>
              </a:r>
            </a:p>
          </p:txBody>
        </p:sp>
      </p:grpSp>
      <p:pic>
        <p:nvPicPr>
          <p:cNvPr id="36" name="Picture 2">
            <a:extLst>
              <a:ext uri="{FF2B5EF4-FFF2-40B4-BE49-F238E27FC236}">
                <a16:creationId xmlns:a16="http://schemas.microsoft.com/office/drawing/2014/main" id="{40CF44FA-59D0-1689-5EA6-F549130D8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10" y="2342530"/>
            <a:ext cx="1950630" cy="44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5EE8587C-C957-4D2E-A1BE-85C1E01B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10" y="2808262"/>
            <a:ext cx="1950630" cy="44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2A493787-7136-AAE1-3084-4150A60429B7}"/>
              </a:ext>
            </a:extLst>
          </p:cNvPr>
          <p:cNvSpPr txBox="1"/>
          <p:nvPr/>
        </p:nvSpPr>
        <p:spPr>
          <a:xfrm>
            <a:off x="3204181" y="6446657"/>
            <a:ext cx="6599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latin typeface="Optima" panose="02000503060000020004" pitchFamily="2" charset="0"/>
              </a:rPr>
              <a:t>Abbildung Nr.17: Einfache mathematische Betrachtung</a:t>
            </a:r>
          </a:p>
        </p:txBody>
      </p:sp>
    </p:spTree>
    <p:extLst>
      <p:ext uri="{BB962C8B-B14F-4D97-AF65-F5344CB8AC3E}">
        <p14:creationId xmlns:p14="http://schemas.microsoft.com/office/powerpoint/2010/main" val="2152539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6106061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5) Mathematisches Konzept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31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D75F2BE-98B1-5742-B17F-D80BEAF2F238}"/>
              </a:ext>
            </a:extLst>
          </p:cNvPr>
          <p:cNvSpPr txBox="1"/>
          <p:nvPr/>
        </p:nvSpPr>
        <p:spPr>
          <a:xfrm>
            <a:off x="581192" y="1890876"/>
            <a:ext cx="2363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Optima" panose="02000503060000020004" pitchFamily="2" charset="0"/>
              </a:rPr>
              <a:t>Vereinfachung der Normierung durch Einführung der dichotomen Variablen Y: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3AFBDA2-C385-3CD7-BB50-070F2ECED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478" y="2527300"/>
            <a:ext cx="2832522" cy="54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9C561FF6-9E6B-26E5-83DF-93CD8EBFE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777" y="2899092"/>
            <a:ext cx="2855365" cy="54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0E8EA985-1D56-68C1-7FC9-5B8E2E3CA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463" y="4271383"/>
            <a:ext cx="3586335" cy="45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1CC42709-F776-CA2B-40E0-5D35F882F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464" y="4655875"/>
            <a:ext cx="3609178" cy="45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209DA9D-06FA-1E31-4E9B-D96C31386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463" y="5272459"/>
            <a:ext cx="4294465" cy="45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93EE03BE-5335-B5A7-D042-F83162935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764" y="5622786"/>
            <a:ext cx="4317308" cy="45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ED9E009E-A10B-650B-B4F3-404D783ADB67}"/>
              </a:ext>
            </a:extLst>
          </p:cNvPr>
          <p:cNvSpPr txBox="1"/>
          <p:nvPr/>
        </p:nvSpPr>
        <p:spPr>
          <a:xfrm>
            <a:off x="515660" y="3831691"/>
            <a:ext cx="317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Optima" panose="02000503060000020004" pitchFamily="2" charset="0"/>
              </a:rPr>
              <a:t>Anpassung um Variable </a:t>
            </a:r>
            <a:r>
              <a:rPr lang="de-DE" err="1">
                <a:latin typeface="Optima" panose="02000503060000020004" pitchFamily="2" charset="0"/>
              </a:rPr>
              <a:t>y</a:t>
            </a:r>
            <a:r>
              <a:rPr lang="de-DE">
                <a:latin typeface="Optima" panose="02000503060000020004" pitchFamily="2" charset="0"/>
              </a:rPr>
              <a:t>: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5DBEC43-B157-4D4A-1396-CB0155CD49EE}"/>
              </a:ext>
            </a:extLst>
          </p:cNvPr>
          <p:cNvSpPr txBox="1"/>
          <p:nvPr/>
        </p:nvSpPr>
        <p:spPr>
          <a:xfrm>
            <a:off x="6836798" y="6150004"/>
            <a:ext cx="467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Optima" panose="02000503060000020004" pitchFamily="2" charset="0"/>
              </a:rPr>
              <a:t>= 0 für alle x Werte die die DBs bilden!</a:t>
            </a:r>
          </a:p>
        </p:txBody>
      </p:sp>
    </p:spTree>
    <p:extLst>
      <p:ext uri="{BB962C8B-B14F-4D97-AF65-F5344CB8AC3E}">
        <p14:creationId xmlns:p14="http://schemas.microsoft.com/office/powerpoint/2010/main" val="1436948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6106061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5) Mathematisches Konzept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32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AFAA7D6-DFFF-86D9-C21C-0720FD49C404}"/>
              </a:ext>
            </a:extLst>
          </p:cNvPr>
          <p:cNvGrpSpPr/>
          <p:nvPr/>
        </p:nvGrpSpPr>
        <p:grpSpPr>
          <a:xfrm>
            <a:off x="3212996" y="1637655"/>
            <a:ext cx="5095448" cy="4628747"/>
            <a:chOff x="1013252" y="6858000"/>
            <a:chExt cx="4882296" cy="437562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957511-65D4-AD3F-742E-6F66D6F18EE9}"/>
                </a:ext>
              </a:extLst>
            </p:cNvPr>
            <p:cNvSpPr/>
            <p:nvPr/>
          </p:nvSpPr>
          <p:spPr>
            <a:xfrm>
              <a:off x="2976115" y="7971064"/>
              <a:ext cx="15240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EC4DED8-8413-5419-7092-3617462EDDBE}"/>
                </a:ext>
              </a:extLst>
            </p:cNvPr>
            <p:cNvSpPr/>
            <p:nvPr/>
          </p:nvSpPr>
          <p:spPr>
            <a:xfrm>
              <a:off x="3115565" y="8196464"/>
              <a:ext cx="15240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AEDA5F5-0FC5-97F3-5E5A-85D41067A459}"/>
                </a:ext>
              </a:extLst>
            </p:cNvPr>
            <p:cNvSpPr/>
            <p:nvPr/>
          </p:nvSpPr>
          <p:spPr>
            <a:xfrm>
              <a:off x="3255515" y="8428264"/>
              <a:ext cx="15240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8928D5B-0879-4278-C468-66955175BC20}"/>
                </a:ext>
              </a:extLst>
            </p:cNvPr>
            <p:cNvSpPr/>
            <p:nvPr/>
          </p:nvSpPr>
          <p:spPr>
            <a:xfrm>
              <a:off x="3420379" y="8594247"/>
              <a:ext cx="15240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7437EA1-A70A-5537-03B5-D453EE56FFD4}"/>
                </a:ext>
              </a:extLst>
            </p:cNvPr>
            <p:cNvSpPr/>
            <p:nvPr/>
          </p:nvSpPr>
          <p:spPr>
            <a:xfrm>
              <a:off x="3585715" y="8580664"/>
              <a:ext cx="15240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EE866D-F146-FDA4-7F19-EBE1129F0537}"/>
                </a:ext>
              </a:extLst>
            </p:cNvPr>
            <p:cNvSpPr/>
            <p:nvPr/>
          </p:nvSpPr>
          <p:spPr>
            <a:xfrm>
              <a:off x="3738115" y="8733064"/>
              <a:ext cx="15240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4C1622B-690F-18E2-556D-6168EB630751}"/>
                </a:ext>
              </a:extLst>
            </p:cNvPr>
            <p:cNvSpPr/>
            <p:nvPr/>
          </p:nvSpPr>
          <p:spPr>
            <a:xfrm>
              <a:off x="3593335" y="8846090"/>
              <a:ext cx="15240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Optima" panose="02000503060000020004" pitchFamily="2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850156-65F7-3291-F558-03273EB3D3E2}"/>
                </a:ext>
              </a:extLst>
            </p:cNvPr>
            <p:cNvSpPr/>
            <p:nvPr/>
          </p:nvSpPr>
          <p:spPr>
            <a:xfrm>
              <a:off x="1941969" y="8644051"/>
              <a:ext cx="152400" cy="182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Optima" panose="02000503060000020004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D746222-7686-0C05-BF87-06E20F6F2ED0}"/>
                </a:ext>
              </a:extLst>
            </p:cNvPr>
            <p:cNvSpPr/>
            <p:nvPr/>
          </p:nvSpPr>
          <p:spPr>
            <a:xfrm>
              <a:off x="2094369" y="8796451"/>
              <a:ext cx="152400" cy="182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Optima" panose="02000503060000020004" pitchFamily="2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841381-853F-8E66-8FAF-EEC0413AD5D5}"/>
                </a:ext>
              </a:extLst>
            </p:cNvPr>
            <p:cNvSpPr/>
            <p:nvPr/>
          </p:nvSpPr>
          <p:spPr>
            <a:xfrm>
              <a:off x="2232652" y="9049779"/>
              <a:ext cx="152400" cy="182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Optima" panose="02000503060000020004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027BDE-5319-01A4-1745-BB23F0A5BE7E}"/>
                </a:ext>
              </a:extLst>
            </p:cNvPr>
            <p:cNvSpPr/>
            <p:nvPr/>
          </p:nvSpPr>
          <p:spPr>
            <a:xfrm>
              <a:off x="2387875" y="9240392"/>
              <a:ext cx="152400" cy="182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2A6E89B-81A9-54D2-7920-FFAE878B5B7A}"/>
                </a:ext>
              </a:extLst>
            </p:cNvPr>
            <p:cNvSpPr/>
            <p:nvPr/>
          </p:nvSpPr>
          <p:spPr>
            <a:xfrm>
              <a:off x="2511065" y="9379613"/>
              <a:ext cx="152400" cy="182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Optima" panose="02000503060000020004" pitchFamily="2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34CDA6-0492-8D9E-E894-C387B282284F}"/>
                </a:ext>
              </a:extLst>
            </p:cNvPr>
            <p:cNvSpPr/>
            <p:nvPr/>
          </p:nvSpPr>
          <p:spPr>
            <a:xfrm>
              <a:off x="2651087" y="9558451"/>
              <a:ext cx="152400" cy="182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Optima" panose="02000503060000020004" pitchFamily="2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94D734D-652F-C045-4F75-BE801648C8CC}"/>
                </a:ext>
              </a:extLst>
            </p:cNvPr>
            <p:cNvSpPr/>
            <p:nvPr/>
          </p:nvSpPr>
          <p:spPr>
            <a:xfrm>
              <a:off x="2754769" y="9736492"/>
              <a:ext cx="152400" cy="182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Optima" panose="02000503060000020004" pitchFamily="2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77B05D5-EFBD-E4E6-C46A-B70FD3A1BDB3}"/>
                </a:ext>
              </a:extLst>
            </p:cNvPr>
            <p:cNvSpPr/>
            <p:nvPr/>
          </p:nvSpPr>
          <p:spPr>
            <a:xfrm>
              <a:off x="2882279" y="9887872"/>
              <a:ext cx="152400" cy="182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Optima" panose="02000503060000020004" pitchFamily="2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7886777-6E42-5615-2393-650F2712E3C1}"/>
                </a:ext>
              </a:extLst>
            </p:cNvPr>
            <p:cNvSpPr/>
            <p:nvPr/>
          </p:nvSpPr>
          <p:spPr>
            <a:xfrm>
              <a:off x="3021767" y="10052074"/>
              <a:ext cx="152400" cy="182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Optima" panose="02000503060000020004" pitchFamily="2" charset="0"/>
              </a:endParaRP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711447D6-7E2A-603C-2427-A79C8A0CF2EE}"/>
                </a:ext>
              </a:extLst>
            </p:cNvPr>
            <p:cNvGrpSpPr/>
            <p:nvPr/>
          </p:nvGrpSpPr>
          <p:grpSpPr>
            <a:xfrm>
              <a:off x="1013252" y="6858000"/>
              <a:ext cx="4882296" cy="4375623"/>
              <a:chOff x="1013252" y="6858000"/>
              <a:chExt cx="4882296" cy="4375623"/>
            </a:xfrm>
          </p:grpSpPr>
          <p:grpSp>
            <p:nvGrpSpPr>
              <p:cNvPr id="30" name="Gruppieren 29">
                <a:extLst>
                  <a:ext uri="{FF2B5EF4-FFF2-40B4-BE49-F238E27FC236}">
                    <a16:creationId xmlns:a16="http://schemas.microsoft.com/office/drawing/2014/main" id="{B25301F2-518A-1A10-6230-58073384F079}"/>
                  </a:ext>
                </a:extLst>
              </p:cNvPr>
              <p:cNvGrpSpPr/>
              <p:nvPr/>
            </p:nvGrpSpPr>
            <p:grpSpPr>
              <a:xfrm>
                <a:off x="1013252" y="6858000"/>
                <a:ext cx="4882296" cy="4375623"/>
                <a:chOff x="6947186" y="2050823"/>
                <a:chExt cx="4882296" cy="4375623"/>
              </a:xfrm>
            </p:grpSpPr>
            <p:grpSp>
              <p:nvGrpSpPr>
                <p:cNvPr id="33" name="Gruppieren 32">
                  <a:extLst>
                    <a:ext uri="{FF2B5EF4-FFF2-40B4-BE49-F238E27FC236}">
                      <a16:creationId xmlns:a16="http://schemas.microsoft.com/office/drawing/2014/main" id="{A62703F5-A755-6D53-6B34-B0A6FB9872EC}"/>
                    </a:ext>
                  </a:extLst>
                </p:cNvPr>
                <p:cNvGrpSpPr/>
                <p:nvPr/>
              </p:nvGrpSpPr>
              <p:grpSpPr>
                <a:xfrm>
                  <a:off x="6947186" y="2050823"/>
                  <a:ext cx="4359892" cy="4375623"/>
                  <a:chOff x="6996083" y="973157"/>
                  <a:chExt cx="4359892" cy="4375623"/>
                </a:xfrm>
              </p:grpSpPr>
              <p:cxnSp>
                <p:nvCxnSpPr>
                  <p:cNvPr id="41" name="Gerade Verbindung mit Pfeil 40">
                    <a:extLst>
                      <a:ext uri="{FF2B5EF4-FFF2-40B4-BE49-F238E27FC236}">
                        <a16:creationId xmlns:a16="http://schemas.microsoft.com/office/drawing/2014/main" id="{F5FB0E4A-AC86-53A2-6C4B-16B5B2A7F7AD}"/>
                      </a:ext>
                    </a:extLst>
                  </p:cNvPr>
                  <p:cNvCxnSpPr/>
                  <p:nvPr/>
                </p:nvCxnSpPr>
                <p:spPr>
                  <a:xfrm>
                    <a:off x="7172960" y="5100320"/>
                    <a:ext cx="3891280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Gerade Verbindung mit Pfeil 41">
                    <a:extLst>
                      <a:ext uri="{FF2B5EF4-FFF2-40B4-BE49-F238E27FC236}">
                        <a16:creationId xmlns:a16="http://schemas.microsoft.com/office/drawing/2014/main" id="{EE53F9EC-CED7-2D88-6AF9-8E162CF76B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5227320" y="3154680"/>
                    <a:ext cx="3891280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D2444375-9D14-ADA5-DAD8-38751666D4F4}"/>
                      </a:ext>
                    </a:extLst>
                  </p:cNvPr>
                  <p:cNvSpPr/>
                  <p:nvPr/>
                </p:nvSpPr>
                <p:spPr>
                  <a:xfrm>
                    <a:off x="7569200" y="2783840"/>
                    <a:ext cx="152400" cy="18288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Optima" panose="02000503060000020004" pitchFamily="2" charset="0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E8A4E56A-F6C4-F2B7-CE37-1898B98F791C}"/>
                      </a:ext>
                    </a:extLst>
                  </p:cNvPr>
                  <p:cNvSpPr/>
                  <p:nvPr/>
                </p:nvSpPr>
                <p:spPr>
                  <a:xfrm>
                    <a:off x="7420610" y="3154680"/>
                    <a:ext cx="152400" cy="18288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Optima" panose="02000503060000020004" pitchFamily="2" charset="0"/>
                    </a:endParaRP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AEE546B3-6C59-E7D4-6F31-899D56EFDD74}"/>
                      </a:ext>
                    </a:extLst>
                  </p:cNvPr>
                  <p:cNvSpPr/>
                  <p:nvPr/>
                </p:nvSpPr>
                <p:spPr>
                  <a:xfrm>
                    <a:off x="7874000" y="3530600"/>
                    <a:ext cx="152400" cy="18288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Optima" panose="02000503060000020004" pitchFamily="2" charset="0"/>
                    </a:endParaRP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774432BA-5C44-BCCC-A0C5-BB1120DB43FC}"/>
                      </a:ext>
                    </a:extLst>
                  </p:cNvPr>
                  <p:cNvSpPr/>
                  <p:nvPr/>
                </p:nvSpPr>
                <p:spPr>
                  <a:xfrm>
                    <a:off x="8026400" y="3107055"/>
                    <a:ext cx="152400" cy="18288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Optima" panose="02000503060000020004" pitchFamily="2" charset="0"/>
                    </a:endParaRP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19C34A69-0187-D768-FDE1-1E023CB02C7A}"/>
                      </a:ext>
                    </a:extLst>
                  </p:cNvPr>
                  <p:cNvSpPr/>
                  <p:nvPr/>
                </p:nvSpPr>
                <p:spPr>
                  <a:xfrm>
                    <a:off x="8178800" y="3393440"/>
                    <a:ext cx="152400" cy="18288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Optima" panose="02000503060000020004" pitchFamily="2" charset="0"/>
                    </a:endParaRP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2ECEE69C-B5FE-C780-D824-D74DBC7266BA}"/>
                      </a:ext>
                    </a:extLst>
                  </p:cNvPr>
                  <p:cNvSpPr/>
                  <p:nvPr/>
                </p:nvSpPr>
                <p:spPr>
                  <a:xfrm>
                    <a:off x="8348343" y="3646882"/>
                    <a:ext cx="152400" cy="18288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Optima" panose="02000503060000020004" pitchFamily="2" charset="0"/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9E5562F1-99DE-41AB-0D7A-E5D10D528F63}"/>
                      </a:ext>
                    </a:extLst>
                  </p:cNvPr>
                  <p:cNvSpPr/>
                  <p:nvPr/>
                </p:nvSpPr>
                <p:spPr>
                  <a:xfrm>
                    <a:off x="8788583" y="4208021"/>
                    <a:ext cx="152400" cy="18288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Optima" panose="02000503060000020004" pitchFamily="2" charset="0"/>
                    </a:endParaRPr>
                  </a:p>
                </p:txBody>
              </p: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FA1CB6-558B-49A5-8FD2-6E2A00BDEE00}"/>
                      </a:ext>
                    </a:extLst>
                  </p:cNvPr>
                  <p:cNvSpPr/>
                  <p:nvPr/>
                </p:nvSpPr>
                <p:spPr>
                  <a:xfrm>
                    <a:off x="7673340" y="3231996"/>
                    <a:ext cx="152400" cy="18288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Optima" panose="02000503060000020004" pitchFamily="2" charset="0"/>
                    </a:endParaRPr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2EAC37B5-13C6-309D-26B9-FF258C7A46C7}"/>
                      </a:ext>
                    </a:extLst>
                  </p:cNvPr>
                  <p:cNvSpPr/>
                  <p:nvPr/>
                </p:nvSpPr>
                <p:spPr>
                  <a:xfrm>
                    <a:off x="7620000" y="3694430"/>
                    <a:ext cx="152400" cy="18288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Optima" panose="02000503060000020004" pitchFamily="2" charset="0"/>
                    </a:endParaRPr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AD3F2010-2773-82D0-4219-3DF1698F99C8}"/>
                      </a:ext>
                    </a:extLst>
                  </p:cNvPr>
                  <p:cNvSpPr/>
                  <p:nvPr/>
                </p:nvSpPr>
                <p:spPr>
                  <a:xfrm>
                    <a:off x="7975600" y="3926840"/>
                    <a:ext cx="152400" cy="18288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Optima" panose="02000503060000020004" pitchFamily="2" charset="0"/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6885B36B-FE64-CDE0-9E4F-C5DEFC9B3E6B}"/>
                      </a:ext>
                    </a:extLst>
                  </p:cNvPr>
                  <p:cNvSpPr/>
                  <p:nvPr/>
                </p:nvSpPr>
                <p:spPr>
                  <a:xfrm>
                    <a:off x="7752080" y="4071620"/>
                    <a:ext cx="152400" cy="18288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Optima" panose="02000503060000020004" pitchFamily="2" charset="0"/>
                    </a:endParaRPr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1B6AF51E-C7D3-BE56-66BA-3AE12238D19F}"/>
                      </a:ext>
                    </a:extLst>
                  </p:cNvPr>
                  <p:cNvSpPr/>
                  <p:nvPr/>
                </p:nvSpPr>
                <p:spPr>
                  <a:xfrm>
                    <a:off x="8537123" y="3888393"/>
                    <a:ext cx="152400" cy="18288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Optima" panose="02000503060000020004" pitchFamily="2" charset="0"/>
                    </a:endParaRPr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27582CEA-11D6-2568-D1F1-DA0C9565F0D6}"/>
                      </a:ext>
                    </a:extLst>
                  </p:cNvPr>
                  <p:cNvSpPr/>
                  <p:nvPr/>
                </p:nvSpPr>
                <p:spPr>
                  <a:xfrm>
                    <a:off x="8297543" y="4094469"/>
                    <a:ext cx="152400" cy="18288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Optima" panose="02000503060000020004" pitchFamily="2" charset="0"/>
                    </a:endParaRPr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2EF50878-4620-2A66-5BC7-EBBC91573908}"/>
                      </a:ext>
                    </a:extLst>
                  </p:cNvPr>
                  <p:cNvSpPr/>
                  <p:nvPr/>
                </p:nvSpPr>
                <p:spPr>
                  <a:xfrm>
                    <a:off x="9576166" y="1697153"/>
                    <a:ext cx="152400" cy="1828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Optima" panose="02000503060000020004" pitchFamily="2" charset="0"/>
                    </a:endParaRPr>
                  </a:p>
                </p:txBody>
              </p: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FFFE3431-A5F6-8FA6-FED4-7E51D81450E2}"/>
                      </a:ext>
                    </a:extLst>
                  </p:cNvPr>
                  <p:cNvSpPr/>
                  <p:nvPr/>
                </p:nvSpPr>
                <p:spPr>
                  <a:xfrm>
                    <a:off x="9427576" y="2067993"/>
                    <a:ext cx="152400" cy="1828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Optima" panose="02000503060000020004" pitchFamily="2" charset="0"/>
                    </a:endParaRPr>
                  </a:p>
                </p:txBody>
              </p:sp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488C3287-B88B-071C-D58C-26EEA0C39A68}"/>
                      </a:ext>
                    </a:extLst>
                  </p:cNvPr>
                  <p:cNvSpPr/>
                  <p:nvPr/>
                </p:nvSpPr>
                <p:spPr>
                  <a:xfrm>
                    <a:off x="9880966" y="2443913"/>
                    <a:ext cx="152400" cy="1828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Optima" panose="02000503060000020004" pitchFamily="2" charset="0"/>
                    </a:endParaRPr>
                  </a:p>
                </p:txBody>
              </p: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D1BF7914-7F12-078F-7596-C0E3134736E6}"/>
                      </a:ext>
                    </a:extLst>
                  </p:cNvPr>
                  <p:cNvSpPr/>
                  <p:nvPr/>
                </p:nvSpPr>
                <p:spPr>
                  <a:xfrm>
                    <a:off x="10033366" y="2020368"/>
                    <a:ext cx="152400" cy="1828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Optima" panose="02000503060000020004" pitchFamily="2" charset="0"/>
                    </a:endParaRPr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43225379-A143-67D0-F4F9-86DC2E622DDC}"/>
                      </a:ext>
                    </a:extLst>
                  </p:cNvPr>
                  <p:cNvSpPr/>
                  <p:nvPr/>
                </p:nvSpPr>
                <p:spPr>
                  <a:xfrm>
                    <a:off x="10185766" y="2306753"/>
                    <a:ext cx="152400" cy="1828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Optima" panose="02000503060000020004" pitchFamily="2" charset="0"/>
                    </a:endParaRPr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E4A69FF1-7FEA-BF88-AC32-57C7D761B148}"/>
                      </a:ext>
                    </a:extLst>
                  </p:cNvPr>
                  <p:cNvSpPr/>
                  <p:nvPr/>
                </p:nvSpPr>
                <p:spPr>
                  <a:xfrm>
                    <a:off x="10160366" y="2566949"/>
                    <a:ext cx="152400" cy="1828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Optima" panose="02000503060000020004" pitchFamily="2" charset="0"/>
                    </a:endParaRPr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1E32B39D-242B-C80E-7C38-5947BF2892AE}"/>
                      </a:ext>
                    </a:extLst>
                  </p:cNvPr>
                  <p:cNvSpPr/>
                  <p:nvPr/>
                </p:nvSpPr>
                <p:spPr>
                  <a:xfrm>
                    <a:off x="10409286" y="3040813"/>
                    <a:ext cx="152400" cy="1828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Optima" panose="02000503060000020004" pitchFamily="2" charset="0"/>
                    </a:endParaRPr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0B983704-A32C-909A-E631-B211DE171864}"/>
                      </a:ext>
                    </a:extLst>
                  </p:cNvPr>
                  <p:cNvSpPr/>
                  <p:nvPr/>
                </p:nvSpPr>
                <p:spPr>
                  <a:xfrm>
                    <a:off x="9680306" y="2145309"/>
                    <a:ext cx="152400" cy="1828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Optima" panose="02000503060000020004" pitchFamily="2" charset="0"/>
                    </a:endParaRPr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A79DFE4D-233F-EC5C-707F-ECCEEA1EC455}"/>
                      </a:ext>
                    </a:extLst>
                  </p:cNvPr>
                  <p:cNvSpPr/>
                  <p:nvPr/>
                </p:nvSpPr>
                <p:spPr>
                  <a:xfrm>
                    <a:off x="9626966" y="2607743"/>
                    <a:ext cx="152400" cy="1828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Optima" panose="02000503060000020004" pitchFamily="2" charset="0"/>
                    </a:endParaRPr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1396F5E6-2F02-5210-DA05-A81459552AC0}"/>
                      </a:ext>
                    </a:extLst>
                  </p:cNvPr>
                  <p:cNvSpPr/>
                  <p:nvPr/>
                </p:nvSpPr>
                <p:spPr>
                  <a:xfrm>
                    <a:off x="9982566" y="2840153"/>
                    <a:ext cx="152400" cy="1828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Optima" panose="02000503060000020004" pitchFamily="2" charset="0"/>
                    </a:endParaRPr>
                  </a:p>
                </p:txBody>
              </p: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E1A35C50-93F6-1BF8-27EA-E3EF08477B4B}"/>
                      </a:ext>
                    </a:extLst>
                  </p:cNvPr>
                  <p:cNvSpPr/>
                  <p:nvPr/>
                </p:nvSpPr>
                <p:spPr>
                  <a:xfrm>
                    <a:off x="9759046" y="2984933"/>
                    <a:ext cx="152400" cy="1828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Optima" panose="02000503060000020004" pitchFamily="2" charset="0"/>
                    </a:endParaRPr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030EEF04-5738-324C-8A3A-C418537F339B}"/>
                      </a:ext>
                    </a:extLst>
                  </p:cNvPr>
                  <p:cNvSpPr/>
                  <p:nvPr/>
                </p:nvSpPr>
                <p:spPr>
                  <a:xfrm>
                    <a:off x="10261966" y="2794433"/>
                    <a:ext cx="152400" cy="1828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Optima" panose="02000503060000020004" pitchFamily="2" charset="0"/>
                    </a:endParaRPr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3EE61835-4421-5A45-9D3E-6BF89E7193DB}"/>
                      </a:ext>
                    </a:extLst>
                  </p:cNvPr>
                  <p:cNvSpPr/>
                  <p:nvPr/>
                </p:nvSpPr>
                <p:spPr>
                  <a:xfrm>
                    <a:off x="10109566" y="3198851"/>
                    <a:ext cx="152400" cy="1828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Optima" panose="02000503060000020004" pitchFamily="2" charset="0"/>
                    </a:endParaRPr>
                  </a:p>
                </p:txBody>
              </p:sp>
              <p:cxnSp>
                <p:nvCxnSpPr>
                  <p:cNvPr id="69" name="Gerade Verbindung 68">
                    <a:extLst>
                      <a:ext uri="{FF2B5EF4-FFF2-40B4-BE49-F238E27FC236}">
                        <a16:creationId xmlns:a16="http://schemas.microsoft.com/office/drawing/2014/main" id="{CFBA08B1-0D69-C920-7B00-850CD06F15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95929" y="1379630"/>
                    <a:ext cx="2540637" cy="3527789"/>
                  </a:xfrm>
                  <a:prstGeom prst="line">
                    <a:avLst/>
                  </a:prstGeom>
                  <a:ln w="38100">
                    <a:solidFill>
                      <a:srgbClr val="00B0F0"/>
                    </a:solidFill>
                    <a:prstDash val="dashDot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Textfeld 69">
                    <a:extLst>
                      <a:ext uri="{FF2B5EF4-FFF2-40B4-BE49-F238E27FC236}">
                        <a16:creationId xmlns:a16="http://schemas.microsoft.com/office/drawing/2014/main" id="{ECE066EA-3559-4813-439E-B1D898D80044}"/>
                      </a:ext>
                    </a:extLst>
                  </p:cNvPr>
                  <p:cNvSpPr txBox="1"/>
                  <p:nvPr/>
                </p:nvSpPr>
                <p:spPr>
                  <a:xfrm>
                    <a:off x="7661542" y="4630420"/>
                    <a:ext cx="1361422" cy="26185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200">
                        <a:latin typeface="Optima" panose="02000503060000020004" pitchFamily="2" charset="0"/>
                      </a:rPr>
                      <a:t>Kategorie 1</a:t>
                    </a:r>
                  </a:p>
                </p:txBody>
              </p:sp>
              <p:sp>
                <p:nvSpPr>
                  <p:cNvPr id="71" name="Textfeld 70">
                    <a:extLst>
                      <a:ext uri="{FF2B5EF4-FFF2-40B4-BE49-F238E27FC236}">
                        <a16:creationId xmlns:a16="http://schemas.microsoft.com/office/drawing/2014/main" id="{174370F2-9EBF-8D4E-4F22-AFC015F3B9FF}"/>
                      </a:ext>
                    </a:extLst>
                  </p:cNvPr>
                  <p:cNvSpPr txBox="1"/>
                  <p:nvPr/>
                </p:nvSpPr>
                <p:spPr>
                  <a:xfrm>
                    <a:off x="6996083" y="973157"/>
                    <a:ext cx="284460" cy="26185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200">
                        <a:latin typeface="Optima" panose="02000503060000020004" pitchFamily="2" charset="0"/>
                      </a:rPr>
                      <a:t>Y</a:t>
                    </a:r>
                  </a:p>
                </p:txBody>
              </p:sp>
              <p:sp>
                <p:nvSpPr>
                  <p:cNvPr id="72" name="Textfeld 71">
                    <a:extLst>
                      <a:ext uri="{FF2B5EF4-FFF2-40B4-BE49-F238E27FC236}">
                        <a16:creationId xmlns:a16="http://schemas.microsoft.com/office/drawing/2014/main" id="{23FB6C99-129C-41EC-BC94-B4C695C3B665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9362" y="5086929"/>
                    <a:ext cx="316613" cy="26185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200">
                        <a:latin typeface="Optima" panose="02000503060000020004" pitchFamily="2" charset="0"/>
                      </a:rPr>
                      <a:t>X</a:t>
                    </a:r>
                  </a:p>
                </p:txBody>
              </p:sp>
            </p:grpSp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3B0E2165-2F35-5F6F-AD1F-A2A431E8BD78}"/>
                    </a:ext>
                  </a:extLst>
                </p:cNvPr>
                <p:cNvSpPr txBox="1"/>
                <p:nvPr/>
              </p:nvSpPr>
              <p:spPr>
                <a:xfrm>
                  <a:off x="10306778" y="3084475"/>
                  <a:ext cx="1361422" cy="2618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>
                      <a:latin typeface="Optima" panose="02000503060000020004" pitchFamily="2" charset="0"/>
                    </a:rPr>
                    <a:t>Kategorie 2</a:t>
                  </a:r>
                </a:p>
              </p:txBody>
            </p:sp>
            <p:cxnSp>
              <p:nvCxnSpPr>
                <p:cNvPr id="35" name="Gerade Verbindung 34">
                  <a:extLst>
                    <a:ext uri="{FF2B5EF4-FFF2-40B4-BE49-F238E27FC236}">
                      <a16:creationId xmlns:a16="http://schemas.microsoft.com/office/drawing/2014/main" id="{6EB74AC1-2F5A-CB37-4139-4B4EA9977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67768" y="3113886"/>
                  <a:ext cx="2057901" cy="288459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Gerade Verbindung 35">
                  <a:extLst>
                    <a:ext uri="{FF2B5EF4-FFF2-40B4-BE49-F238E27FC236}">
                      <a16:creationId xmlns:a16="http://schemas.microsoft.com/office/drawing/2014/main" id="{608E1054-384E-0DF9-06CE-3DED1CCCCF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96718" y="2475524"/>
                  <a:ext cx="2057901" cy="288459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4DE06DE4-D6E2-3C39-8223-72FF1DCF03B8}"/>
                    </a:ext>
                  </a:extLst>
                </p:cNvPr>
                <p:cNvSpPr txBox="1"/>
                <p:nvPr/>
              </p:nvSpPr>
              <p:spPr>
                <a:xfrm>
                  <a:off x="8498846" y="2404253"/>
                  <a:ext cx="1361422" cy="2618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>
                      <a:latin typeface="Optima" panose="02000503060000020004" pitchFamily="2" charset="0"/>
                    </a:rPr>
                    <a:t>Abstand</a:t>
                  </a:r>
                </a:p>
              </p:txBody>
            </p:sp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9F78EF8D-7988-07E8-E89F-632CCD0A065F}"/>
                    </a:ext>
                  </a:extLst>
                </p:cNvPr>
                <p:cNvSpPr txBox="1"/>
                <p:nvPr/>
              </p:nvSpPr>
              <p:spPr>
                <a:xfrm>
                  <a:off x="10468060" y="5285687"/>
                  <a:ext cx="1361422" cy="2618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>
                      <a:latin typeface="Optima" panose="02000503060000020004" pitchFamily="2" charset="0"/>
                    </a:rPr>
                    <a:t>DB 2</a:t>
                  </a:r>
                </a:p>
              </p:txBody>
            </p:sp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75AB9A1-9C2D-BB4A-4B2C-D4E0D939B3C1}"/>
                    </a:ext>
                  </a:extLst>
                </p:cNvPr>
                <p:cNvSpPr txBox="1"/>
                <p:nvPr/>
              </p:nvSpPr>
              <p:spPr>
                <a:xfrm>
                  <a:off x="9388740" y="5910085"/>
                  <a:ext cx="1361422" cy="2618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>
                      <a:latin typeface="Optima" panose="02000503060000020004" pitchFamily="2" charset="0"/>
                    </a:rPr>
                    <a:t>DB 1</a:t>
                  </a:r>
                </a:p>
              </p:txBody>
            </p:sp>
            <p:cxnSp>
              <p:nvCxnSpPr>
                <p:cNvPr id="40" name="Gerade Verbindung mit Pfeil 39">
                  <a:extLst>
                    <a:ext uri="{FF2B5EF4-FFF2-40B4-BE49-F238E27FC236}">
                      <a16:creationId xmlns:a16="http://schemas.microsoft.com/office/drawing/2014/main" id="{4492ADB5-E4E7-FC91-20E7-D49EC12A15E2}"/>
                    </a:ext>
                  </a:extLst>
                </p:cNvPr>
                <p:cNvCxnSpPr/>
                <p:nvPr/>
              </p:nvCxnSpPr>
              <p:spPr>
                <a:xfrm flipV="1">
                  <a:off x="7571103" y="2692400"/>
                  <a:ext cx="993323" cy="669074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062BE33F-2A33-43E4-01C9-ED2DD2EBA1A8}"/>
                  </a:ext>
                </a:extLst>
              </p:cNvPr>
              <p:cNvSpPr/>
              <p:nvPr/>
            </p:nvSpPr>
            <p:spPr>
              <a:xfrm rot="3382535">
                <a:off x="2381672" y="8454667"/>
                <a:ext cx="2145221" cy="35087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6385176A-9BD8-5340-321F-98CE98B017E6}"/>
                  </a:ext>
                </a:extLst>
              </p:cNvPr>
              <p:cNvSpPr/>
              <p:nvPr/>
            </p:nvSpPr>
            <p:spPr>
              <a:xfrm rot="3382535">
                <a:off x="1378287" y="9221090"/>
                <a:ext cx="2292077" cy="34185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Optima" panose="02000503060000020004" pitchFamily="2" charset="0"/>
                </a:endParaRPr>
              </a:p>
            </p:txBody>
          </p:sp>
        </p:grpSp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F78CCA94-996E-C477-8BCB-9E83252A4256}"/>
              </a:ext>
            </a:extLst>
          </p:cNvPr>
          <p:cNvSpPr txBox="1"/>
          <p:nvPr/>
        </p:nvSpPr>
        <p:spPr>
          <a:xfrm>
            <a:off x="3321752" y="6117112"/>
            <a:ext cx="6599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latin typeface="Optima" panose="02000503060000020004" pitchFamily="2" charset="0"/>
              </a:rPr>
              <a:t>Abbildung Nr.18: Einfache mathematische Betrachtung</a:t>
            </a:r>
          </a:p>
        </p:txBody>
      </p:sp>
    </p:spTree>
    <p:extLst>
      <p:ext uri="{BB962C8B-B14F-4D97-AF65-F5344CB8AC3E}">
        <p14:creationId xmlns:p14="http://schemas.microsoft.com/office/powerpoint/2010/main" val="3690774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6106061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5) Mathematisches Konzept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33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A409DE9C-75D3-2D3D-E296-06339FD65834}"/>
              </a:ext>
            </a:extLst>
          </p:cNvPr>
          <p:cNvSpPr txBox="1"/>
          <p:nvPr/>
        </p:nvSpPr>
        <p:spPr>
          <a:xfrm>
            <a:off x="1063022" y="1518370"/>
            <a:ext cx="3327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Optima" panose="02000503060000020004" pitchFamily="2" charset="0"/>
              </a:rPr>
              <a:t>Formulierung der Hauptbedingungen</a:t>
            </a:r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62077C52-D625-E4BB-6950-836DAAEBA22E}"/>
              </a:ext>
            </a:extLst>
          </p:cNvPr>
          <p:cNvSpPr/>
          <p:nvPr/>
        </p:nvSpPr>
        <p:spPr>
          <a:xfrm>
            <a:off x="8338561" y="5702853"/>
            <a:ext cx="531876" cy="74980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atin typeface="Optima" panose="02000503060000020004" pitchFamily="2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FE5B44-5A11-3E5A-1B2F-A8C6687A8DB0}"/>
              </a:ext>
            </a:extLst>
          </p:cNvPr>
          <p:cNvSpPr txBox="1"/>
          <p:nvPr/>
        </p:nvSpPr>
        <p:spPr>
          <a:xfrm>
            <a:off x="8870437" y="5893091"/>
            <a:ext cx="332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Optima" panose="02000503060000020004" pitchFamily="2" charset="0"/>
              </a:rPr>
              <a:t>Bruch: </a:t>
            </a:r>
            <a:r>
              <a:rPr lang="de-DE" err="1">
                <a:latin typeface="Optima" panose="02000503060000020004" pitchFamily="2" charset="0"/>
              </a:rPr>
              <a:t>Normalenvektor</a:t>
            </a:r>
            <a:endParaRPr lang="de-DE">
              <a:latin typeface="Optima" panose="02000503060000020004" pitchFamily="2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307313C-F14A-2470-F0CC-B89A7D61328A}"/>
              </a:ext>
            </a:extLst>
          </p:cNvPr>
          <p:cNvSpPr txBox="1"/>
          <p:nvPr/>
        </p:nvSpPr>
        <p:spPr>
          <a:xfrm>
            <a:off x="481830" y="5827126"/>
            <a:ext cx="6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Optima" panose="02000503060000020004" pitchFamily="2" charset="0"/>
              </a:rPr>
              <a:t>Abstand angegeben in Einheiten des </a:t>
            </a:r>
            <a:r>
              <a:rPr lang="de-DE" err="1">
                <a:latin typeface="Optima" panose="02000503060000020004" pitchFamily="2" charset="0"/>
              </a:rPr>
              <a:t>Normalenvektors</a:t>
            </a:r>
            <a:r>
              <a:rPr lang="de-DE">
                <a:latin typeface="Optima" panose="02000503060000020004" pitchFamily="2" charset="0"/>
              </a:rPr>
              <a:t>: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FCF669B-694F-3B7C-C68E-2697601D6AA0}"/>
              </a:ext>
            </a:extLst>
          </p:cNvPr>
          <p:cNvGrpSpPr/>
          <p:nvPr/>
        </p:nvGrpSpPr>
        <p:grpSpPr>
          <a:xfrm>
            <a:off x="4545060" y="1518370"/>
            <a:ext cx="4065540" cy="3988747"/>
            <a:chOff x="2007012" y="6818495"/>
            <a:chExt cx="4065540" cy="3988747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3A4665A6-C116-5454-04C3-56FCD636AB7A}"/>
                </a:ext>
              </a:extLst>
            </p:cNvPr>
            <p:cNvGrpSpPr/>
            <p:nvPr/>
          </p:nvGrpSpPr>
          <p:grpSpPr>
            <a:xfrm>
              <a:off x="2007012" y="6818495"/>
              <a:ext cx="4065540" cy="3988747"/>
              <a:chOff x="7044828" y="888773"/>
              <a:chExt cx="4359892" cy="4420773"/>
            </a:xfrm>
          </p:grpSpPr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0CB9DF13-7D3D-986E-545A-C42EEA43A007}"/>
                  </a:ext>
                </a:extLst>
              </p:cNvPr>
              <p:cNvGrpSpPr/>
              <p:nvPr/>
            </p:nvGrpSpPr>
            <p:grpSpPr>
              <a:xfrm>
                <a:off x="7044828" y="888773"/>
                <a:ext cx="4359892" cy="4420773"/>
                <a:chOff x="6536828" y="1765073"/>
                <a:chExt cx="4359892" cy="4420773"/>
              </a:xfrm>
            </p:grpSpPr>
            <p:grpSp>
              <p:nvGrpSpPr>
                <p:cNvPr id="28" name="Gruppieren 27">
                  <a:extLst>
                    <a:ext uri="{FF2B5EF4-FFF2-40B4-BE49-F238E27FC236}">
                      <a16:creationId xmlns:a16="http://schemas.microsoft.com/office/drawing/2014/main" id="{3DF3C3AE-0841-5ABE-30B9-514A6ED80087}"/>
                    </a:ext>
                  </a:extLst>
                </p:cNvPr>
                <p:cNvGrpSpPr/>
                <p:nvPr/>
              </p:nvGrpSpPr>
              <p:grpSpPr>
                <a:xfrm>
                  <a:off x="6536828" y="1765073"/>
                  <a:ext cx="4359892" cy="4420773"/>
                  <a:chOff x="6536828" y="1765073"/>
                  <a:chExt cx="4359892" cy="4420773"/>
                </a:xfrm>
              </p:grpSpPr>
              <p:grpSp>
                <p:nvGrpSpPr>
                  <p:cNvPr id="34" name="Gruppieren 33">
                    <a:extLst>
                      <a:ext uri="{FF2B5EF4-FFF2-40B4-BE49-F238E27FC236}">
                        <a16:creationId xmlns:a16="http://schemas.microsoft.com/office/drawing/2014/main" id="{47D75D45-2E33-64F2-38A8-618A4600FEF0}"/>
                      </a:ext>
                    </a:extLst>
                  </p:cNvPr>
                  <p:cNvGrpSpPr/>
                  <p:nvPr/>
                </p:nvGrpSpPr>
                <p:grpSpPr>
                  <a:xfrm>
                    <a:off x="6536828" y="1765073"/>
                    <a:ext cx="4359892" cy="4420773"/>
                    <a:chOff x="3654852" y="1890876"/>
                    <a:chExt cx="4359892" cy="4420773"/>
                  </a:xfrm>
                </p:grpSpPr>
                <p:cxnSp>
                  <p:nvCxnSpPr>
                    <p:cNvPr id="38" name="Gerade Verbindung mit Pfeil 37">
                      <a:extLst>
                        <a:ext uri="{FF2B5EF4-FFF2-40B4-BE49-F238E27FC236}">
                          <a16:creationId xmlns:a16="http://schemas.microsoft.com/office/drawing/2014/main" id="{2109D914-5B49-9005-8732-5FAC90E917B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886089" y="4072399"/>
                      <a:ext cx="3891280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9" name="Textfeld 38">
                      <a:extLst>
                        <a:ext uri="{FF2B5EF4-FFF2-40B4-BE49-F238E27FC236}">
                          <a16:creationId xmlns:a16="http://schemas.microsoft.com/office/drawing/2014/main" id="{8ABF4F55-83E4-2D7A-FCFA-B00778A482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54852" y="1890876"/>
                      <a:ext cx="284460" cy="30700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sz="1200">
                          <a:latin typeface="Optima" panose="02000503060000020004" pitchFamily="2" charset="0"/>
                        </a:rPr>
                        <a:t>Y</a:t>
                      </a:r>
                    </a:p>
                  </p:txBody>
                </p:sp>
                <p:sp>
                  <p:nvSpPr>
                    <p:cNvPr id="40" name="Textfeld 39">
                      <a:extLst>
                        <a:ext uri="{FF2B5EF4-FFF2-40B4-BE49-F238E27FC236}">
                          <a16:creationId xmlns:a16="http://schemas.microsoft.com/office/drawing/2014/main" id="{0FBDDA7F-81B8-945E-0542-A566F0908E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98131" y="6004648"/>
                      <a:ext cx="316613" cy="30700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sz="1200">
                          <a:latin typeface="Optima" panose="02000503060000020004" pitchFamily="2" charset="0"/>
                        </a:rPr>
                        <a:t>X</a:t>
                      </a:r>
                    </a:p>
                  </p:txBody>
                </p:sp>
                <p:cxnSp>
                  <p:nvCxnSpPr>
                    <p:cNvPr id="41" name="Gerade Verbindung mit Pfeil 40">
                      <a:extLst>
                        <a:ext uri="{FF2B5EF4-FFF2-40B4-BE49-F238E27FC236}">
                          <a16:creationId xmlns:a16="http://schemas.microsoft.com/office/drawing/2014/main" id="{71539680-C40C-A6BA-2016-0D35E1C4E2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831729" y="6018039"/>
                      <a:ext cx="3891280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5" name="Gerade Verbindung 34">
                    <a:extLst>
                      <a:ext uri="{FF2B5EF4-FFF2-40B4-BE49-F238E27FC236}">
                        <a16:creationId xmlns:a16="http://schemas.microsoft.com/office/drawing/2014/main" id="{CB73ADFC-7A7E-5763-DB6A-04E2799BDA1E}"/>
                      </a:ext>
                    </a:extLst>
                  </p:cNvPr>
                  <p:cNvCxnSpPr>
                    <a:cxnSpLocks/>
                    <a:stCxn id="18" idx="4"/>
                    <a:endCxn id="17" idx="0"/>
                  </p:cNvCxnSpPr>
                  <p:nvPr/>
                </p:nvCxnSpPr>
                <p:spPr>
                  <a:xfrm flipH="1">
                    <a:off x="8364409" y="2892541"/>
                    <a:ext cx="178300" cy="1667824"/>
                  </a:xfrm>
                  <a:prstGeom prst="line">
                    <a:avLst/>
                  </a:prstGeom>
                  <a:ln w="38100">
                    <a:solidFill>
                      <a:srgbClr val="00B0F0"/>
                    </a:solidFill>
                    <a:prstDash val="dashDot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Gerade Verbindung 35">
                    <a:extLst>
                      <a:ext uri="{FF2B5EF4-FFF2-40B4-BE49-F238E27FC236}">
                        <a16:creationId xmlns:a16="http://schemas.microsoft.com/office/drawing/2014/main" id="{789CC1D9-C4A9-FC7A-4B8C-1E02539E1D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65381" y="2853154"/>
                    <a:ext cx="2057901" cy="288459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Gerade Verbindung 36">
                    <a:extLst>
                      <a:ext uri="{FF2B5EF4-FFF2-40B4-BE49-F238E27FC236}">
                        <a16:creationId xmlns:a16="http://schemas.microsoft.com/office/drawing/2014/main" id="{BD5417A5-5F10-82F2-17A1-7FD43BEEA7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94331" y="2214792"/>
                    <a:ext cx="2057901" cy="288459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Gruppieren 28">
                  <a:extLst>
                    <a:ext uri="{FF2B5EF4-FFF2-40B4-BE49-F238E27FC236}">
                      <a16:creationId xmlns:a16="http://schemas.microsoft.com/office/drawing/2014/main" id="{58CC5381-1462-E030-1B17-468673D0188D}"/>
                    </a:ext>
                  </a:extLst>
                </p:cNvPr>
                <p:cNvGrpSpPr/>
                <p:nvPr/>
              </p:nvGrpSpPr>
              <p:grpSpPr>
                <a:xfrm>
                  <a:off x="6713705" y="2853154"/>
                  <a:ext cx="1785272" cy="3051466"/>
                  <a:chOff x="6713705" y="2853154"/>
                  <a:chExt cx="1785272" cy="3051466"/>
                </a:xfrm>
              </p:grpSpPr>
              <p:sp>
                <p:nvSpPr>
                  <p:cNvPr id="30" name="Textfeld 29">
                    <a:extLst>
                      <a:ext uri="{FF2B5EF4-FFF2-40B4-BE49-F238E27FC236}">
                        <a16:creationId xmlns:a16="http://schemas.microsoft.com/office/drawing/2014/main" id="{1EF3919E-5103-040B-CB81-5D13F51B7494}"/>
                      </a:ext>
                    </a:extLst>
                  </p:cNvPr>
                  <p:cNvSpPr txBox="1"/>
                  <p:nvPr/>
                </p:nvSpPr>
                <p:spPr>
                  <a:xfrm>
                    <a:off x="7246464" y="5005279"/>
                    <a:ext cx="284460" cy="3070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200">
                        <a:latin typeface="Optima" panose="02000503060000020004" pitchFamily="2" charset="0"/>
                      </a:rPr>
                      <a:t>W</a:t>
                    </a:r>
                  </a:p>
                </p:txBody>
              </p:sp>
              <p:cxnSp>
                <p:nvCxnSpPr>
                  <p:cNvPr id="31" name="Gerade Verbindung 30">
                    <a:extLst>
                      <a:ext uri="{FF2B5EF4-FFF2-40B4-BE49-F238E27FC236}">
                        <a16:creationId xmlns:a16="http://schemas.microsoft.com/office/drawing/2014/main" id="{1AB77EAA-7C3E-8978-CEBA-20117A8D20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00911" y="5016434"/>
                    <a:ext cx="194654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Gerade Verbindung mit Pfeil 31">
                    <a:extLst>
                      <a:ext uri="{FF2B5EF4-FFF2-40B4-BE49-F238E27FC236}">
                        <a16:creationId xmlns:a16="http://schemas.microsoft.com/office/drawing/2014/main" id="{9A02445E-69A3-81E8-7DE9-BB81845EA7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713705" y="4675102"/>
                    <a:ext cx="1574778" cy="120374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Gerade Verbindung mit Pfeil 32">
                    <a:extLst>
                      <a:ext uri="{FF2B5EF4-FFF2-40B4-BE49-F238E27FC236}">
                        <a16:creationId xmlns:a16="http://schemas.microsoft.com/office/drawing/2014/main" id="{55716942-1697-61B2-B39E-B2EA47C7A4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713705" y="2853154"/>
                    <a:ext cx="1785272" cy="30514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1D472320-6F93-291E-56C6-BD65DC952E26}"/>
                  </a:ext>
                </a:extLst>
              </p:cNvPr>
              <p:cNvSpPr txBox="1"/>
              <p:nvPr/>
            </p:nvSpPr>
            <p:spPr>
              <a:xfrm>
                <a:off x="9071526" y="1602968"/>
                <a:ext cx="624306" cy="28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>
                    <a:latin typeface="Optima" panose="02000503060000020004" pitchFamily="2" charset="0"/>
                  </a:rPr>
                  <a:t>X(+)</a:t>
                </a: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428F239-DDE4-900E-F3C4-69AB968BB066}"/>
                </a:ext>
              </a:extLst>
            </p:cNvPr>
            <p:cNvSpPr/>
            <p:nvPr/>
          </p:nvSpPr>
          <p:spPr>
            <a:xfrm>
              <a:off x="3635006" y="9340614"/>
              <a:ext cx="152400" cy="182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66FCBAB-EBD7-C6BA-1B2D-1B137C08E1CD}"/>
                </a:ext>
              </a:extLst>
            </p:cNvPr>
            <p:cNvSpPr/>
            <p:nvPr/>
          </p:nvSpPr>
          <p:spPr>
            <a:xfrm>
              <a:off x="3801268" y="7652900"/>
              <a:ext cx="15240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Optima" panose="02000503060000020004" pitchFamily="2" charset="0"/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AC2FEFB-EB16-DD67-13EF-F2152A8261B3}"/>
                </a:ext>
              </a:extLst>
            </p:cNvPr>
            <p:cNvSpPr txBox="1"/>
            <p:nvPr/>
          </p:nvSpPr>
          <p:spPr>
            <a:xfrm>
              <a:off x="3806020" y="9301249"/>
              <a:ext cx="5821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>
                  <a:latin typeface="Optima" panose="02000503060000020004" pitchFamily="2" charset="0"/>
                </a:rPr>
                <a:t>X(-)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4C9CD24-7309-144D-CBB1-25A6ED35FC8E}"/>
                </a:ext>
              </a:extLst>
            </p:cNvPr>
            <p:cNvSpPr txBox="1"/>
            <p:nvPr/>
          </p:nvSpPr>
          <p:spPr>
            <a:xfrm>
              <a:off x="2645564" y="9057792"/>
              <a:ext cx="265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Optima" panose="02000503060000020004" pitchFamily="2" charset="0"/>
                </a:rPr>
                <a:t>W</a:t>
              </a:r>
            </a:p>
          </p:txBody>
        </p:sp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84C993AB-2135-5ED4-ADD6-BEE751B8709B}"/>
                </a:ext>
              </a:extLst>
            </p:cNvPr>
            <p:cNvCxnSpPr>
              <a:cxnSpLocks/>
            </p:cNvCxnSpPr>
            <p:nvPr/>
          </p:nvCxnSpPr>
          <p:spPr>
            <a:xfrm>
              <a:off x="2696335" y="9067857"/>
              <a:ext cx="181512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418E44C4-5B3B-FF8D-AF09-130FD7B53934}"/>
                </a:ext>
              </a:extLst>
            </p:cNvPr>
            <p:cNvSpPr txBox="1"/>
            <p:nvPr/>
          </p:nvSpPr>
          <p:spPr>
            <a:xfrm>
              <a:off x="3787406" y="8525610"/>
              <a:ext cx="8379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>
                  <a:latin typeface="Optima" panose="02000503060000020004" pitchFamily="2" charset="0"/>
                </a:rPr>
                <a:t>Abstand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3BEE1FCC-B1DC-0DEE-EFC7-118F5A528471}"/>
                </a:ext>
              </a:extLst>
            </p:cNvPr>
            <p:cNvSpPr txBox="1"/>
            <p:nvPr/>
          </p:nvSpPr>
          <p:spPr>
            <a:xfrm>
              <a:off x="5381301" y="9794822"/>
              <a:ext cx="5821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>
                  <a:latin typeface="Optima" panose="02000503060000020004" pitchFamily="2" charset="0"/>
                </a:rPr>
                <a:t>DB2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6E257C0-67DB-CEAE-E48C-58D2156F0D55}"/>
                </a:ext>
              </a:extLst>
            </p:cNvPr>
            <p:cNvSpPr txBox="1"/>
            <p:nvPr/>
          </p:nvSpPr>
          <p:spPr>
            <a:xfrm>
              <a:off x="4388177" y="10277714"/>
              <a:ext cx="5821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>
                  <a:latin typeface="Optima" panose="02000503060000020004" pitchFamily="2" charset="0"/>
                </a:rPr>
                <a:t>DB1</a:t>
              </a:r>
            </a:p>
          </p:txBody>
        </p:sp>
      </p:grpSp>
      <p:pic>
        <p:nvPicPr>
          <p:cNvPr id="42" name="Picture 2">
            <a:extLst>
              <a:ext uri="{FF2B5EF4-FFF2-40B4-BE49-F238E27FC236}">
                <a16:creationId xmlns:a16="http://schemas.microsoft.com/office/drawing/2014/main" id="{6B52FD00-2A93-060A-83CE-C84D87FC8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146" y="5730707"/>
            <a:ext cx="16510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BFEF64B-8237-C261-8334-4676DFFDF9AB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6744412" y="3487095"/>
            <a:ext cx="272673" cy="224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B88B2C43-22B0-AFCE-EF7D-9129E6AB79D4}"/>
              </a:ext>
            </a:extLst>
          </p:cNvPr>
          <p:cNvSpPr txBox="1"/>
          <p:nvPr/>
        </p:nvSpPr>
        <p:spPr>
          <a:xfrm>
            <a:off x="4545060" y="5301747"/>
            <a:ext cx="6599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latin typeface="Optima" panose="02000503060000020004" pitchFamily="2" charset="0"/>
              </a:rPr>
              <a:t>Abbildung Nr.19: Einfache mathematische Betrachtung</a:t>
            </a:r>
          </a:p>
        </p:txBody>
      </p:sp>
    </p:spTree>
    <p:extLst>
      <p:ext uri="{BB962C8B-B14F-4D97-AF65-F5344CB8AC3E}">
        <p14:creationId xmlns:p14="http://schemas.microsoft.com/office/powerpoint/2010/main" val="3361513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6106061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5) Mathematisches Konzept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34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5B7C43A-8143-5F90-FDF1-7936930C75F4}"/>
              </a:ext>
            </a:extLst>
          </p:cNvPr>
          <p:cNvSpPr txBox="1"/>
          <p:nvPr/>
        </p:nvSpPr>
        <p:spPr>
          <a:xfrm>
            <a:off x="267030" y="1440084"/>
            <a:ext cx="3327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Optima" panose="02000503060000020004" pitchFamily="2" charset="0"/>
              </a:rPr>
              <a:t>Formulierung der Hauptbedingungen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A224B50-1DDE-AB1E-688F-FE87D40C1F91}"/>
              </a:ext>
            </a:extLst>
          </p:cNvPr>
          <p:cNvSpPr txBox="1"/>
          <p:nvPr/>
        </p:nvSpPr>
        <p:spPr>
          <a:xfrm>
            <a:off x="964057" y="2628804"/>
            <a:ext cx="2379381" cy="37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Optima" panose="02000503060000020004" pitchFamily="2" charset="0"/>
              </a:rPr>
              <a:t>Nebenbedingung: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3216AC2-C95C-FEEF-794B-4AF7541CC11A}"/>
              </a:ext>
            </a:extLst>
          </p:cNvPr>
          <p:cNvSpPr txBox="1"/>
          <p:nvPr/>
        </p:nvSpPr>
        <p:spPr>
          <a:xfrm>
            <a:off x="964056" y="5420927"/>
            <a:ext cx="2379381" cy="37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Optima" panose="02000503060000020004" pitchFamily="2" charset="0"/>
              </a:rPr>
              <a:t>Vereinfachung: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CDC68D1-C719-9B11-5E84-49BE1A348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207" y="2687174"/>
            <a:ext cx="23876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9AE544D-949A-6146-703F-8802018F7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54" y="2374859"/>
            <a:ext cx="20320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8920D0E-8DB9-3460-4700-1195EFE46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54" y="3079505"/>
            <a:ext cx="14351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6C0DB38A-F92E-2FE7-F2A8-3B2F043A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104" y="4562475"/>
            <a:ext cx="1016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D30C4303-6A21-756D-7D91-694F94310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104" y="3633325"/>
            <a:ext cx="1016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>
            <a:extLst>
              <a:ext uri="{FF2B5EF4-FFF2-40B4-BE49-F238E27FC236}">
                <a16:creationId xmlns:a16="http://schemas.microsoft.com/office/drawing/2014/main" id="{AC891E8F-497D-DC3F-BA13-4BD8EC1A1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707" y="4827290"/>
            <a:ext cx="20066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>
            <a:extLst>
              <a:ext uri="{FF2B5EF4-FFF2-40B4-BE49-F238E27FC236}">
                <a16:creationId xmlns:a16="http://schemas.microsoft.com/office/drawing/2014/main" id="{4DDFF0C8-572A-AEFF-3241-498305220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207" y="5791667"/>
            <a:ext cx="4953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13F18654-40FD-0165-23AB-18E8F3B52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654" y="1763249"/>
            <a:ext cx="16510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6D4C4520-2F55-DB5C-DC2B-EF8A618B3638}"/>
              </a:ext>
            </a:extLst>
          </p:cNvPr>
          <p:cNvSpPr txBox="1"/>
          <p:nvPr/>
        </p:nvSpPr>
        <p:spPr>
          <a:xfrm>
            <a:off x="4759654" y="1856177"/>
            <a:ext cx="16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Optima" panose="02000503060000020004" pitchFamily="2" charset="0"/>
              </a:rPr>
              <a:t>Abstand als:</a:t>
            </a:r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4A2B618B-F323-A7C1-33C1-D73DB6C92B42}"/>
              </a:ext>
            </a:extLst>
          </p:cNvPr>
          <p:cNvSpPr/>
          <p:nvPr/>
        </p:nvSpPr>
        <p:spPr>
          <a:xfrm rot="5400000">
            <a:off x="6970216" y="1803304"/>
            <a:ext cx="531876" cy="16510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atin typeface="Optima" panose="02000503060000020004" pitchFamily="2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AE30E1C-88B2-E3EC-5462-AEB8BBF94376}"/>
              </a:ext>
            </a:extLst>
          </p:cNvPr>
          <p:cNvSpPr txBox="1"/>
          <p:nvPr/>
        </p:nvSpPr>
        <p:spPr>
          <a:xfrm>
            <a:off x="6443123" y="2821074"/>
            <a:ext cx="16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Optima" panose="02000503060000020004" pitchFamily="2" charset="0"/>
              </a:rPr>
              <a:t>(...) auflösen:</a:t>
            </a:r>
          </a:p>
        </p:txBody>
      </p:sp>
      <p:pic>
        <p:nvPicPr>
          <p:cNvPr id="26" name="Picture 18">
            <a:extLst>
              <a:ext uri="{FF2B5EF4-FFF2-40B4-BE49-F238E27FC236}">
                <a16:creationId xmlns:a16="http://schemas.microsoft.com/office/drawing/2014/main" id="{4532310D-9121-FE18-0ADE-0DDEA4F32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554" y="3206505"/>
            <a:ext cx="9652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29A8765-99C4-0516-1C5C-2B3FE228439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895359" y="3248632"/>
            <a:ext cx="1858195" cy="237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54E3F51-3E01-CB4A-C416-C591DD11B21F}"/>
              </a:ext>
            </a:extLst>
          </p:cNvPr>
          <p:cNvSpPr txBox="1"/>
          <p:nvPr/>
        </p:nvSpPr>
        <p:spPr>
          <a:xfrm>
            <a:off x="964056" y="3557710"/>
            <a:ext cx="2379381" cy="37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Optima" panose="02000503060000020004" pitchFamily="2" charset="0"/>
              </a:rPr>
              <a:t>Vergleich zeigt: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810E4E7-9F65-5F6B-6D3D-D9837F90E286}"/>
              </a:ext>
            </a:extLst>
          </p:cNvPr>
          <p:cNvSpPr txBox="1"/>
          <p:nvPr/>
        </p:nvSpPr>
        <p:spPr>
          <a:xfrm>
            <a:off x="663738" y="4922024"/>
            <a:ext cx="293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Optima" panose="02000503060000020004" pitchFamily="2" charset="0"/>
              </a:rPr>
              <a:t>Es lässt sich einsetzen: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76959A3-D459-48E6-0223-3254AA97AF55}"/>
              </a:ext>
            </a:extLst>
          </p:cNvPr>
          <p:cNvSpPr txBox="1"/>
          <p:nvPr/>
        </p:nvSpPr>
        <p:spPr>
          <a:xfrm>
            <a:off x="964056" y="5797048"/>
            <a:ext cx="2379381" cy="37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Optima" panose="02000503060000020004" pitchFamily="2" charset="0"/>
              </a:rPr>
              <a:t>Es bleibt:</a:t>
            </a:r>
          </a:p>
        </p:txBody>
      </p:sp>
    </p:spTree>
    <p:extLst>
      <p:ext uri="{BB962C8B-B14F-4D97-AF65-F5344CB8AC3E}">
        <p14:creationId xmlns:p14="http://schemas.microsoft.com/office/powerpoint/2010/main" val="1596447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6106061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5) Mathematisches Konzept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35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29473856-21C0-1562-6089-9F9E0AFAF7B8}"/>
              </a:ext>
            </a:extLst>
          </p:cNvPr>
          <p:cNvSpPr txBox="1"/>
          <p:nvPr/>
        </p:nvSpPr>
        <p:spPr>
          <a:xfrm>
            <a:off x="267030" y="1820768"/>
            <a:ext cx="3327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Optima" panose="02000503060000020004" pitchFamily="2" charset="0"/>
              </a:rPr>
              <a:t>Formulierung der Hauptbedingungen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5AEF83B-ACE6-3FB0-37CB-67771065D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095" y="2878015"/>
            <a:ext cx="416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9421AA1-37E7-5FA7-2887-74ADC9EC2778}"/>
              </a:ext>
            </a:extLst>
          </p:cNvPr>
          <p:cNvGrpSpPr/>
          <p:nvPr/>
        </p:nvGrpSpPr>
        <p:grpSpPr>
          <a:xfrm>
            <a:off x="2759374" y="2180179"/>
            <a:ext cx="4699183" cy="646331"/>
            <a:chOff x="7111231" y="1549085"/>
            <a:chExt cx="4699183" cy="646331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4C03B0C-BD14-9219-A97C-5BF4B075B14B}"/>
                </a:ext>
              </a:extLst>
            </p:cNvPr>
            <p:cNvSpPr/>
            <p:nvPr/>
          </p:nvSpPr>
          <p:spPr>
            <a:xfrm>
              <a:off x="9460822" y="1851092"/>
              <a:ext cx="2149986" cy="34432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Optima" panose="02000503060000020004" pitchFamily="2" charset="0"/>
              </a:endParaRP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7FF917A1-B667-4671-4DE8-00752C185007}"/>
                </a:ext>
              </a:extLst>
            </p:cNvPr>
            <p:cNvSpPr txBox="1"/>
            <p:nvPr/>
          </p:nvSpPr>
          <p:spPr>
            <a:xfrm>
              <a:off x="7111231" y="1549085"/>
              <a:ext cx="4699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Optima" panose="02000503060000020004" pitchFamily="2" charset="0"/>
                </a:rPr>
                <a:t>Optimierungsproblem unter Nebenbedingungen: Lagrange Verfahren</a:t>
              </a:r>
            </a:p>
          </p:txBody>
        </p:sp>
      </p:grp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5C789331-3147-314E-692B-183F1C789291}"/>
              </a:ext>
            </a:extLst>
          </p:cNvPr>
          <p:cNvSpPr/>
          <p:nvPr/>
        </p:nvSpPr>
        <p:spPr>
          <a:xfrm rot="5400000">
            <a:off x="5427961" y="2390685"/>
            <a:ext cx="531876" cy="245559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atin typeface="Optima" panose="02000503060000020004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A7BD050-AC11-3825-D5B5-E8DB4369DD3F}"/>
              </a:ext>
            </a:extLst>
          </p:cNvPr>
          <p:cNvSpPr txBox="1"/>
          <p:nvPr/>
        </p:nvSpPr>
        <p:spPr>
          <a:xfrm>
            <a:off x="4772387" y="3864265"/>
            <a:ext cx="2149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Optima" panose="02000503060000020004" pitchFamily="2" charset="0"/>
              </a:rPr>
              <a:t>Nebenbedingung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61851DE-3E21-ACD1-A655-07673030D2ED}"/>
              </a:ext>
            </a:extLst>
          </p:cNvPr>
          <p:cNvSpPr txBox="1"/>
          <p:nvPr/>
        </p:nvSpPr>
        <p:spPr>
          <a:xfrm>
            <a:off x="2490336" y="3854584"/>
            <a:ext cx="2149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Optima" panose="02000503060000020004" pitchFamily="2" charset="0"/>
              </a:rPr>
              <a:t>Hauptbedingung</a:t>
            </a:r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2BEDAFBF-5068-36FC-4D30-38B36192F471}"/>
              </a:ext>
            </a:extLst>
          </p:cNvPr>
          <p:cNvSpPr/>
          <p:nvPr/>
        </p:nvSpPr>
        <p:spPr>
          <a:xfrm rot="5400000">
            <a:off x="3384833" y="3073973"/>
            <a:ext cx="531876" cy="116333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atin typeface="Optima" panose="02000503060000020004" pitchFamily="2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E8636D7-59A2-2338-5544-371AD93BBA49}"/>
              </a:ext>
            </a:extLst>
          </p:cNvPr>
          <p:cNvSpPr txBox="1"/>
          <p:nvPr/>
        </p:nvSpPr>
        <p:spPr>
          <a:xfrm>
            <a:off x="3650771" y="4319466"/>
            <a:ext cx="268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Optima" panose="02000503060000020004" pitchFamily="2" charset="0"/>
              </a:rPr>
              <a:t>Lagrange Multiplikator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566DF98-42EA-C201-6329-855EFC3413DE}"/>
              </a:ext>
            </a:extLst>
          </p:cNvPr>
          <p:cNvCxnSpPr>
            <a:cxnSpLocks/>
          </p:cNvCxnSpPr>
          <p:nvPr/>
        </p:nvCxnSpPr>
        <p:spPr>
          <a:xfrm flipH="1">
            <a:off x="4569679" y="3265418"/>
            <a:ext cx="337530" cy="1121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2F001CB9-5E93-9FA9-121D-B54E391C066D}"/>
              </a:ext>
            </a:extLst>
          </p:cNvPr>
          <p:cNvSpPr txBox="1"/>
          <p:nvPr/>
        </p:nvSpPr>
        <p:spPr>
          <a:xfrm>
            <a:off x="7500463" y="2950211"/>
            <a:ext cx="3327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Optima" panose="02000503060000020004" pitchFamily="2" charset="0"/>
              </a:rPr>
              <a:t>Einzelne partielle Ableitungen nach den Parametern bilden</a:t>
            </a:r>
          </a:p>
        </p:txBody>
      </p:sp>
    </p:spTree>
    <p:extLst>
      <p:ext uri="{BB962C8B-B14F-4D97-AF65-F5344CB8AC3E}">
        <p14:creationId xmlns:p14="http://schemas.microsoft.com/office/powerpoint/2010/main" val="1742657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6106061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5) Mathematisches Konzept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36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2B880BF-C921-C2C5-380B-AC9118551B4F}"/>
              </a:ext>
            </a:extLst>
          </p:cNvPr>
          <p:cNvSpPr txBox="1"/>
          <p:nvPr/>
        </p:nvSpPr>
        <p:spPr>
          <a:xfrm>
            <a:off x="339659" y="1572557"/>
            <a:ext cx="3327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Optima" panose="02000503060000020004" pitchFamily="2" charset="0"/>
              </a:rPr>
              <a:t>Formulierung der Hauptbedingungen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1347DBE-9FFA-1E05-4F78-10770552A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724" y="2629804"/>
            <a:ext cx="416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18B3F259-AF2E-CC72-EE9C-2AFBE6928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624" y="3269320"/>
            <a:ext cx="22479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83B05279-DDA6-E651-8BA8-DC83852BC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324" y="3959469"/>
            <a:ext cx="1727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0114358F-5F5A-2819-8917-E19B86072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608" y="3486512"/>
            <a:ext cx="14351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7EA05B4B-9986-6A93-C13E-404F4E81D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708" y="4153258"/>
            <a:ext cx="1270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6FC623EC-7001-8D9D-67E7-37FDD836F1C2}"/>
              </a:ext>
            </a:extLst>
          </p:cNvPr>
          <p:cNvGrpSpPr/>
          <p:nvPr/>
        </p:nvGrpSpPr>
        <p:grpSpPr>
          <a:xfrm>
            <a:off x="999924" y="5091900"/>
            <a:ext cx="9062156" cy="457200"/>
            <a:chOff x="1317657" y="5095271"/>
            <a:chExt cx="9062156" cy="457200"/>
          </a:xfrm>
        </p:grpSpPr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E994C2EB-9F11-12AE-4780-05AE27E27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657" y="5095271"/>
              <a:ext cx="34290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221EC392-127D-2AC1-4041-A999835255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413" y="5201791"/>
              <a:ext cx="5613400" cy="292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3ADBE22-64B4-E41E-CD73-632D668BB50C}"/>
              </a:ext>
            </a:extLst>
          </p:cNvPr>
          <p:cNvGrpSpPr/>
          <p:nvPr/>
        </p:nvGrpSpPr>
        <p:grpSpPr>
          <a:xfrm>
            <a:off x="2832003" y="1931968"/>
            <a:ext cx="4699183" cy="646331"/>
            <a:chOff x="7111231" y="1549085"/>
            <a:chExt cx="4699183" cy="646331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7DD1E621-C5E7-F764-FC0D-3AEC415A4FD2}"/>
                </a:ext>
              </a:extLst>
            </p:cNvPr>
            <p:cNvSpPr/>
            <p:nvPr/>
          </p:nvSpPr>
          <p:spPr>
            <a:xfrm>
              <a:off x="9460822" y="1851092"/>
              <a:ext cx="2149986" cy="34432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Optima" panose="02000503060000020004" pitchFamily="2" charset="0"/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8A346ABE-2972-E190-E4C0-0A8136EBD7A7}"/>
                </a:ext>
              </a:extLst>
            </p:cNvPr>
            <p:cNvSpPr txBox="1"/>
            <p:nvPr/>
          </p:nvSpPr>
          <p:spPr>
            <a:xfrm>
              <a:off x="7111231" y="1549085"/>
              <a:ext cx="4699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latin typeface="Optima" panose="02000503060000020004" pitchFamily="2" charset="0"/>
                </a:rPr>
                <a:t>Optimierungsproblem unter Nebenbedingungen: Lagrange Verfahren</a:t>
              </a:r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4B4D17B9-8818-A9BD-F999-C0CC87FD6287}"/>
              </a:ext>
            </a:extLst>
          </p:cNvPr>
          <p:cNvSpPr txBox="1"/>
          <p:nvPr/>
        </p:nvSpPr>
        <p:spPr>
          <a:xfrm>
            <a:off x="7283708" y="2696318"/>
            <a:ext cx="3327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latin typeface="Optima" panose="02000503060000020004" pitchFamily="2" charset="0"/>
              </a:rPr>
              <a:t>Einzelne partielle Ableitungen nach den Parametern bilden</a:t>
            </a:r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C7B7E976-96A7-47D6-FE1D-E0DF163BE14B}"/>
              </a:ext>
            </a:extLst>
          </p:cNvPr>
          <p:cNvSpPr/>
          <p:nvPr/>
        </p:nvSpPr>
        <p:spPr>
          <a:xfrm rot="5400000">
            <a:off x="3919777" y="3658205"/>
            <a:ext cx="531876" cy="170561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atin typeface="Optima" panose="02000503060000020004" pitchFamily="2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9EBBE08-05BA-25FB-5F9A-837475B571EE}"/>
              </a:ext>
            </a:extLst>
          </p:cNvPr>
          <p:cNvSpPr txBox="1"/>
          <p:nvPr/>
        </p:nvSpPr>
        <p:spPr>
          <a:xfrm>
            <a:off x="2522149" y="4655436"/>
            <a:ext cx="3891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Optima" panose="02000503060000020004" pitchFamily="2" charset="0"/>
              </a:rPr>
              <a:t>Einsetzen in Lagrangefunktion anstatt w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36412DDD-AA07-A510-5776-232180788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86" y="5717962"/>
            <a:ext cx="41783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CEC368D7-7465-505A-D5A0-73B8DA3C82A0}"/>
              </a:ext>
            </a:extLst>
          </p:cNvPr>
          <p:cNvSpPr txBox="1"/>
          <p:nvPr/>
        </p:nvSpPr>
        <p:spPr>
          <a:xfrm>
            <a:off x="847793" y="5696343"/>
            <a:ext cx="3327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Optima" panose="02000503060000020004" pitchFamily="2" charset="0"/>
              </a:rPr>
              <a:t>Nach Vereinfachung bleibt: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7711B82-73A3-0573-FC0F-5E55EDD51CD6}"/>
              </a:ext>
            </a:extLst>
          </p:cNvPr>
          <p:cNvSpPr txBox="1"/>
          <p:nvPr/>
        </p:nvSpPr>
        <p:spPr>
          <a:xfrm>
            <a:off x="7680393" y="5837525"/>
            <a:ext cx="3327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Optima" panose="02000503060000020004" pitchFamily="2" charset="0"/>
              </a:rPr>
              <a:t>Dies nun maximieren!</a:t>
            </a:r>
          </a:p>
        </p:txBody>
      </p:sp>
    </p:spTree>
    <p:extLst>
      <p:ext uri="{BB962C8B-B14F-4D97-AF65-F5344CB8AC3E}">
        <p14:creationId xmlns:p14="http://schemas.microsoft.com/office/powerpoint/2010/main" val="351548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Agenda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C75205A1-F89A-2546-B78A-90B33022B0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3076756"/>
              </p:ext>
            </p:extLst>
          </p:nvPr>
        </p:nvGraphicFramePr>
        <p:xfrm>
          <a:off x="2600446" y="17632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37</a:t>
            </a:fld>
            <a:endParaRPr lang="de-DE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007C592-3C63-0847-9C38-1B755338D6E7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001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6106061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6) Beispiel in Python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38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21">
            <a:extLst>
              <a:ext uri="{FF2B5EF4-FFF2-40B4-BE49-F238E27FC236}">
                <a16:creationId xmlns:a16="http://schemas.microsoft.com/office/drawing/2014/main" id="{08797660-D5FF-94A0-D8A7-EABF40AD3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470" y="1418365"/>
            <a:ext cx="6223819" cy="467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94C3443-5A56-0A7B-C0BA-2D00972422E1}"/>
              </a:ext>
            </a:extLst>
          </p:cNvPr>
          <p:cNvSpPr txBox="1"/>
          <p:nvPr/>
        </p:nvSpPr>
        <p:spPr>
          <a:xfrm>
            <a:off x="4408105" y="5839718"/>
            <a:ext cx="6599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Optima" panose="02000503060000020004" pitchFamily="2" charset="0"/>
              </a:rPr>
              <a:t>Abbildung Nr.20: Verschiedene Kernelfunktionen</a:t>
            </a:r>
          </a:p>
        </p:txBody>
      </p:sp>
    </p:spTree>
    <p:extLst>
      <p:ext uri="{BB962C8B-B14F-4D97-AF65-F5344CB8AC3E}">
        <p14:creationId xmlns:p14="http://schemas.microsoft.com/office/powerpoint/2010/main" val="3946074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Agenda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C75205A1-F89A-2546-B78A-90B33022B0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7430207"/>
              </p:ext>
            </p:extLst>
          </p:nvPr>
        </p:nvGraphicFramePr>
        <p:xfrm>
          <a:off x="3254977" y="2750787"/>
          <a:ext cx="6924554" cy="2586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39</a:t>
            </a:fld>
            <a:endParaRPr lang="de-DE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007C592-3C63-0847-9C38-1B755338D6E7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239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1) Idee und Zielsetzung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4</a:t>
            </a:fld>
            <a:endParaRPr lang="de-DE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657AF6E0-C5B8-8E4A-8670-819C30E7FA68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E9B8A19B-6311-032B-3B43-E16C8AF18051}"/>
              </a:ext>
            </a:extLst>
          </p:cNvPr>
          <p:cNvSpPr txBox="1"/>
          <p:nvPr/>
        </p:nvSpPr>
        <p:spPr>
          <a:xfrm>
            <a:off x="1089158" y="2251192"/>
            <a:ext cx="91882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Optima" panose="02000503060000020004" pitchFamily="2" charset="0"/>
              </a:rPr>
              <a:t>Verwendung</a:t>
            </a:r>
          </a:p>
          <a:p>
            <a:r>
              <a:rPr lang="de-DE" dirty="0">
                <a:latin typeface="Optima" panose="02000503060000020004" pitchFamily="2" charset="0"/>
              </a:rPr>
              <a:t>-Form des </a:t>
            </a:r>
            <a:r>
              <a:rPr lang="de-DE" dirty="0" err="1">
                <a:latin typeface="Optima" panose="02000503060000020004" pitchFamily="2" charset="0"/>
              </a:rPr>
              <a:t>supervised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Machine</a:t>
            </a:r>
            <a:r>
              <a:rPr lang="de-DE" dirty="0">
                <a:latin typeface="Optima" panose="02000503060000020004" pitchFamily="2" charset="0"/>
              </a:rPr>
              <a:t> Learning</a:t>
            </a:r>
          </a:p>
          <a:p>
            <a:r>
              <a:rPr lang="de-DE" dirty="0">
                <a:latin typeface="Optima" panose="02000503060000020004" pitchFamily="2" charset="0"/>
              </a:rPr>
              <a:t>-Klassifikation von Daten in N-verschieden Kategorien</a:t>
            </a:r>
          </a:p>
          <a:p>
            <a:r>
              <a:rPr lang="de-DE" dirty="0">
                <a:latin typeface="Optima" panose="02000503060000020004" pitchFamily="2" charset="0"/>
              </a:rPr>
              <a:t>-Regression</a:t>
            </a:r>
          </a:p>
          <a:p>
            <a:endParaRPr lang="de-DE" dirty="0">
              <a:latin typeface="Optima" panose="02000503060000020004" pitchFamily="2" charset="0"/>
            </a:endParaRPr>
          </a:p>
          <a:p>
            <a:r>
              <a:rPr lang="de-DE" b="1" dirty="0">
                <a:latin typeface="Optima" panose="02000503060000020004" pitchFamily="2" charset="0"/>
              </a:rPr>
              <a:t>Ziel/Idee</a:t>
            </a:r>
          </a:p>
          <a:p>
            <a:r>
              <a:rPr lang="de-DE" dirty="0">
                <a:latin typeface="Optima" panose="02000503060000020004" pitchFamily="2" charset="0"/>
              </a:rPr>
              <a:t>-Konstruktion einer Hyperebene im N-dimensionalen Raum zur Trennung des Datensatzes in einzelne Kategorien</a:t>
            </a:r>
          </a:p>
          <a:p>
            <a:r>
              <a:rPr lang="de-DE" dirty="0">
                <a:latin typeface="Optima" panose="02000503060000020004" pitchFamily="2" charset="0"/>
              </a:rPr>
              <a:t>-genaue Trennung hängt von der ggf. verwendeten Kernelfunktion ab</a:t>
            </a:r>
          </a:p>
        </p:txBody>
      </p:sp>
    </p:spTree>
    <p:extLst>
      <p:ext uri="{BB962C8B-B14F-4D97-AF65-F5344CB8AC3E}">
        <p14:creationId xmlns:p14="http://schemas.microsoft.com/office/powerpoint/2010/main" val="2348056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6106061" cy="680805"/>
          </a:xfrm>
        </p:spPr>
        <p:txBody>
          <a:bodyPr>
            <a:normAutofit fontScale="90000"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7) Literaturverzeichnis/Abbildungsverzeichnis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40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410FDB15-7F34-7926-E1CA-44E2039563F3}"/>
              </a:ext>
            </a:extLst>
          </p:cNvPr>
          <p:cNvSpPr txBox="1"/>
          <p:nvPr/>
        </p:nvSpPr>
        <p:spPr>
          <a:xfrm>
            <a:off x="267030" y="1533610"/>
            <a:ext cx="112425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latin typeface="Optima" panose="0200050306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Abbildungen:</a:t>
            </a:r>
          </a:p>
          <a:p>
            <a:r>
              <a:rPr lang="de-DE" sz="800" dirty="0">
                <a:latin typeface="Optima" panose="02000503060000020004" pitchFamily="2" charset="0"/>
              </a:rPr>
              <a:t>Abbildung Nr.1: Grundlegende Idee im 2 dimensionalen Raum</a:t>
            </a:r>
          </a:p>
          <a:p>
            <a:r>
              <a:rPr lang="de-DE" sz="800" dirty="0">
                <a:latin typeface="Optima" panose="02000503060000020004" pitchFamily="2" charset="0"/>
              </a:rPr>
              <a:t>Abbildung Nr.2: Grundlegende Idee im 2 dimensionalen Raum, verschiedene Arten</a:t>
            </a:r>
          </a:p>
          <a:p>
            <a:r>
              <a:rPr lang="de-DE" sz="800" dirty="0">
                <a:latin typeface="Optima" panose="02000503060000020004" pitchFamily="2" charset="0"/>
              </a:rPr>
              <a:t>Abbildung Nr.3: Grundlegende Idee im 2 dimensionalen Raum, verschiedene Arten</a:t>
            </a:r>
          </a:p>
          <a:p>
            <a:r>
              <a:rPr lang="de-DE" sz="800" dirty="0">
                <a:latin typeface="Optima" panose="02000503060000020004" pitchFamily="2" charset="0"/>
              </a:rPr>
              <a:t>Abbildung Nr.4: Grundlegende Idee im 2 dimensionalen Raum, verschiedene Arten</a:t>
            </a:r>
          </a:p>
          <a:p>
            <a:r>
              <a:rPr lang="de-DE" sz="800" dirty="0">
                <a:latin typeface="Optima" panose="02000503060000020004" pitchFamily="2" charset="0"/>
              </a:rPr>
              <a:t>Abbildung Nr.5: Grundlegende Idee im 2 dimensionalen Raum, verschiedene Arten</a:t>
            </a:r>
          </a:p>
          <a:p>
            <a:r>
              <a:rPr lang="de-DE" sz="800" dirty="0">
                <a:latin typeface="Optima" panose="02000503060000020004" pitchFamily="2" charset="0"/>
              </a:rPr>
              <a:t>Abbildung Nr.6: Grundlegende Idee im 2 dimensionalen Raum, verschiedene Arten</a:t>
            </a:r>
          </a:p>
          <a:p>
            <a:r>
              <a:rPr lang="de-DE" sz="800" dirty="0">
                <a:latin typeface="Optima" panose="02000503060000020004" pitchFamily="2" charset="0"/>
              </a:rPr>
              <a:t>Abbildung Nr.7: Grundlegende Idee im 2 dimensionalen Raum, verschiedene Arten</a:t>
            </a:r>
          </a:p>
          <a:p>
            <a:r>
              <a:rPr lang="de-DE" sz="800" dirty="0">
                <a:latin typeface="Optima" panose="02000503060000020004" pitchFamily="2" charset="0"/>
              </a:rPr>
              <a:t>Abbildung Nr.8: Grundlegende Idee im 2 dimensionalen Raum, verschiedene Arten</a:t>
            </a:r>
          </a:p>
          <a:p>
            <a:r>
              <a:rPr lang="de-DE" sz="800" dirty="0">
                <a:latin typeface="Optima" panose="02000503060000020004" pitchFamily="2" charset="0"/>
              </a:rPr>
              <a:t>Abbildung Nr.9: Grundlegende Idee im 2 dimensionalen Raum, verschiedene Arten</a:t>
            </a:r>
          </a:p>
          <a:p>
            <a:r>
              <a:rPr lang="de-DE" sz="800" dirty="0">
                <a:latin typeface="Optima" panose="02000503060000020004" pitchFamily="2" charset="0"/>
              </a:rPr>
              <a:t>Abbildung Nr.10: Kernel Trick</a:t>
            </a:r>
          </a:p>
          <a:p>
            <a:r>
              <a:rPr lang="de-DE" sz="800" dirty="0">
                <a:latin typeface="Optima" panose="02000503060000020004" pitchFamily="2" charset="0"/>
              </a:rPr>
              <a:t>Abbildung Nr.11: Kernel Trick</a:t>
            </a:r>
          </a:p>
          <a:p>
            <a:r>
              <a:rPr lang="de-DE" sz="800" dirty="0">
                <a:latin typeface="Optima" panose="02000503060000020004" pitchFamily="2" charset="0"/>
              </a:rPr>
              <a:t>Abbildung Nr.12: Kernel Trick</a:t>
            </a:r>
          </a:p>
          <a:p>
            <a:r>
              <a:rPr lang="de-DE" sz="800" dirty="0">
                <a:latin typeface="Optima" panose="02000503060000020004" pitchFamily="2" charset="0"/>
              </a:rPr>
              <a:t>Abbildung Nr.13: Kernel Trick</a:t>
            </a:r>
          </a:p>
          <a:p>
            <a:r>
              <a:rPr lang="de-DE" sz="800" dirty="0">
                <a:latin typeface="Optima" panose="02000503060000020004" pitchFamily="2" charset="0"/>
              </a:rPr>
              <a:t>Abbildung Nr.14: </a:t>
            </a:r>
            <a:r>
              <a:rPr lang="de-DE" sz="800" dirty="0" err="1">
                <a:latin typeface="Optima" panose="02000503060000020004" pitchFamily="2" charset="0"/>
              </a:rPr>
              <a:t>Wrap</a:t>
            </a:r>
            <a:r>
              <a:rPr lang="de-DE" sz="800" dirty="0">
                <a:latin typeface="Optima" panose="02000503060000020004" pitchFamily="2" charset="0"/>
              </a:rPr>
              <a:t> </a:t>
            </a:r>
            <a:r>
              <a:rPr lang="de-DE" sz="800" dirty="0" err="1">
                <a:latin typeface="Optima" panose="02000503060000020004" pitchFamily="2" charset="0"/>
              </a:rPr>
              <a:t>Up</a:t>
            </a:r>
            <a:endParaRPr lang="de-DE" sz="800" dirty="0">
              <a:latin typeface="Optima" panose="02000503060000020004" pitchFamily="2" charset="0"/>
            </a:endParaRPr>
          </a:p>
          <a:p>
            <a:r>
              <a:rPr lang="de-DE" sz="800" dirty="0">
                <a:latin typeface="Optima" panose="02000503060000020004" pitchFamily="2" charset="0"/>
              </a:rPr>
              <a:t>Abbildung Nr.15: Einfache mathematische Betrachtung</a:t>
            </a:r>
          </a:p>
          <a:p>
            <a:r>
              <a:rPr lang="de-DE" sz="800" dirty="0">
                <a:latin typeface="Optima" panose="02000503060000020004" pitchFamily="2" charset="0"/>
              </a:rPr>
              <a:t>Abbildung Nr.16: Einfache mathematische Betrachtung</a:t>
            </a:r>
          </a:p>
          <a:p>
            <a:r>
              <a:rPr lang="de-DE" sz="800" dirty="0">
                <a:latin typeface="Optima" panose="02000503060000020004" pitchFamily="2" charset="0"/>
              </a:rPr>
              <a:t>Abbildung Nr.17: Einfache mathematische Betrachtung</a:t>
            </a:r>
          </a:p>
          <a:p>
            <a:r>
              <a:rPr lang="de-DE" sz="800" dirty="0">
                <a:latin typeface="Optima" panose="02000503060000020004" pitchFamily="2" charset="0"/>
              </a:rPr>
              <a:t>Abbildung Nr.18: Einfache mathematische Betrachtung</a:t>
            </a:r>
          </a:p>
          <a:p>
            <a:r>
              <a:rPr lang="de-DE" sz="800" dirty="0">
                <a:latin typeface="Optima" panose="02000503060000020004" pitchFamily="2" charset="0"/>
              </a:rPr>
              <a:t>Abbildung Nr.19: Einfache mathematische Betrachtung</a:t>
            </a:r>
          </a:p>
          <a:p>
            <a:r>
              <a:rPr lang="de-DE" sz="800" dirty="0">
                <a:latin typeface="Optima" panose="02000503060000020004" pitchFamily="2" charset="0"/>
              </a:rPr>
              <a:t>Abbildung Nr.20: Verschiedene Kernelfunktionen</a:t>
            </a:r>
            <a:endParaRPr lang="de-DE" sz="800" dirty="0">
              <a:latin typeface="Optima" panose="02000503060000020004" pitchFamily="2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de-DE" u="sng" dirty="0">
                <a:latin typeface="Optima" panose="0200050306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Quellen: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200" u="sng" dirty="0">
                <a:latin typeface="Optima" panose="0200050306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https://towardsdatascience.com/support-vector-machine-introduction-to-machine-learning-algorithms-934a444fca47</a:t>
            </a:r>
            <a:r>
              <a:rPr lang="de-DE" sz="1200" dirty="0">
                <a:latin typeface="Optima" panose="02000503060000020004" pitchFamily="2" charset="0"/>
              </a:rPr>
              <a:t> </a:t>
            </a:r>
          </a:p>
          <a:p>
            <a:pPr marL="342900" lvl="0" indent="-342900">
              <a:buFont typeface="+mj-lt"/>
              <a:buAutoNum type="arabicPeriod"/>
            </a:pPr>
            <a:endParaRPr lang="de-DE" sz="1200" dirty="0">
              <a:latin typeface="Optima" panose="0200050306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200" u="sng" dirty="0">
                <a:latin typeface="Optima" panose="0200050306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https://de.wikipedia.org/wiki/Support_Vector_Machine</a:t>
            </a:r>
            <a:endParaRPr lang="de-DE" sz="1200" dirty="0">
              <a:latin typeface="Optima" panose="02000503060000020004" pitchFamily="2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de-DE" sz="1200" dirty="0">
              <a:effectLst/>
              <a:latin typeface="Optima" panose="0200050306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200" u="sng" dirty="0">
                <a:latin typeface="Optima" panose="02000503060000020004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https://www.analyticsvidhya.com/blog/2017/09/understaing-support-vector-machine-example-code/</a:t>
            </a:r>
            <a:r>
              <a:rPr lang="de-DE" sz="1200" dirty="0">
                <a:latin typeface="Optima" panose="02000503060000020004" pitchFamily="2" charset="0"/>
              </a:rPr>
              <a:t> </a:t>
            </a:r>
          </a:p>
          <a:p>
            <a:pPr marL="342900" lvl="0" indent="-342900">
              <a:buFont typeface="+mj-lt"/>
              <a:buAutoNum type="arabicPeriod"/>
            </a:pPr>
            <a:endParaRPr lang="de-DE" sz="1200" dirty="0">
              <a:latin typeface="Optima" panose="02000503060000020004" pitchFamily="2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de-DE" sz="1200" u="sng" dirty="0">
                <a:latin typeface="Optima" panose="02000503060000020004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https://de.wikipedia.org/wiki/Gradient_(Mathematik)</a:t>
            </a:r>
            <a:endParaRPr lang="de-DE" sz="1200" u="sng" dirty="0">
              <a:latin typeface="Optima" panose="02000503060000020004" pitchFamily="2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de-DE" sz="1200" dirty="0">
                <a:latin typeface="Optima" panose="02000503060000020004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https://de.wikipedia.org/wiki/Kernel_(Maschinelles_Lernen)</a:t>
            </a:r>
            <a:r>
              <a:rPr lang="de-DE" sz="1200" dirty="0">
                <a:latin typeface="Optima" panose="02000503060000020004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820224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Vielen Dank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3600"/>
          </a:xfrm>
        </p:spPr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41</a:t>
            </a:fld>
            <a:endParaRPr lang="de-DE"/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7E68DC34-09AA-4E4E-A41C-68A35ADAD254}"/>
              </a:ext>
            </a:extLst>
          </p:cNvPr>
          <p:cNvSpPr txBox="1">
            <a:spLocks/>
          </p:cNvSpPr>
          <p:nvPr/>
        </p:nvSpPr>
        <p:spPr>
          <a:xfrm>
            <a:off x="2840746" y="2742303"/>
            <a:ext cx="6510508" cy="2206767"/>
          </a:xfrm>
          <a:prstGeom prst="rect">
            <a:avLst/>
          </a:prstGeom>
        </p:spPr>
        <p:txBody>
          <a:bodyPr/>
          <a:lstStyle>
            <a:lvl1pPr marL="268288" indent="-268288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Optima"/>
                <a:ea typeface="+mn-ea"/>
                <a:cs typeface="+mn-cs"/>
              </a:defRPr>
            </a:lvl1pPr>
            <a:lvl2pPr marL="539750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mbol" panose="05050102010706020507" pitchFamily="18" charset="2"/>
              <a:buChar char="-"/>
              <a:defRPr sz="1800" i="0" kern="1200" baseline="0">
                <a:solidFill>
                  <a:schemeClr val="accent2"/>
                </a:solidFill>
                <a:latin typeface="Optima"/>
                <a:ea typeface="+mn-ea"/>
                <a:cs typeface="+mn-cs"/>
              </a:defRPr>
            </a:lvl2pPr>
            <a:lvl3pPr marL="719138" indent="-179388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100000"/>
              <a:buFont typeface="Wingdings" pitchFamily="2" charset="2"/>
              <a:buChar char="§"/>
              <a:defRPr sz="1600" i="0" kern="1200">
                <a:solidFill>
                  <a:schemeClr val="tx1"/>
                </a:solidFill>
                <a:latin typeface="Optima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Wingdings" pitchFamily="2" charset="2"/>
              <a:buChar char="§"/>
              <a:defRPr sz="1400" i="0" kern="1200">
                <a:solidFill>
                  <a:schemeClr val="tx1"/>
                </a:solidFill>
                <a:latin typeface="Optima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Wingdings" pitchFamily="2" charset="2"/>
              <a:buChar char="§"/>
              <a:defRPr sz="1400" i="0" kern="1200">
                <a:solidFill>
                  <a:schemeClr val="tx1"/>
                </a:solidFill>
                <a:latin typeface="Optima"/>
                <a:ea typeface="+mn-ea"/>
                <a:cs typeface="+mn-cs"/>
              </a:defRPr>
            </a:lvl5pPr>
            <a:lvl6pPr marL="1076325" indent="-180975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Optima"/>
                <a:ea typeface="+mn-ea"/>
                <a:cs typeface="+mn-cs"/>
              </a:defRPr>
            </a:lvl6pPr>
            <a:lvl7pPr marL="1257300" indent="-180975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Optima"/>
                <a:ea typeface="+mn-ea"/>
                <a:cs typeface="+mn-cs"/>
              </a:defRPr>
            </a:lvl7pPr>
            <a:lvl8pPr marL="1438275" indent="-180975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Optima"/>
                <a:ea typeface="+mn-ea"/>
                <a:cs typeface="+mn-cs"/>
              </a:defRPr>
            </a:lvl8pPr>
            <a:lvl9pPr marL="1619250" indent="-180975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Optima"/>
                <a:ea typeface="+mn-ea"/>
                <a:cs typeface="+mn-cs"/>
              </a:defRPr>
            </a:lvl9pPr>
          </a:lstStyle>
          <a:p>
            <a:pPr marL="266700" lvl="1" indent="0" algn="ctr">
              <a:buNone/>
            </a:pPr>
            <a:r>
              <a:rPr lang="de-DE" sz="4000" b="1">
                <a:solidFill>
                  <a:schemeClr val="accent1"/>
                </a:solidFill>
              </a:rPr>
              <a:t>Vielen Dank</a:t>
            </a:r>
          </a:p>
          <a:p>
            <a:pPr marL="266700" lvl="1" indent="0" algn="ctr">
              <a:buNone/>
            </a:pPr>
            <a:r>
              <a:rPr lang="de-DE" sz="4000" b="1">
                <a:solidFill>
                  <a:schemeClr val="accent1"/>
                </a:solidFill>
              </a:rPr>
              <a:t> für eure Aufmerksamkeit!</a:t>
            </a:r>
            <a:endParaRPr lang="de-DE" sz="3600" b="1">
              <a:solidFill>
                <a:schemeClr val="accent1"/>
              </a:solidFill>
            </a:endParaRPr>
          </a:p>
          <a:p>
            <a:pPr algn="ctr"/>
            <a:endParaRPr lang="de-DE"/>
          </a:p>
          <a:p>
            <a:pPr marL="266700" lvl="1" indent="0" algn="ctr">
              <a:buFont typeface="Symbol" panose="05050102010706020507" pitchFamily="18" charset="2"/>
              <a:buNone/>
            </a:pPr>
            <a:endParaRPr lang="de-DE" sz="2400"/>
          </a:p>
          <a:p>
            <a:pPr marL="539750" lvl="2" indent="0" algn="ctr">
              <a:buFont typeface="Wingdings" pitchFamily="2" charset="2"/>
              <a:buNone/>
            </a:pPr>
            <a:endParaRPr lang="de-DE" sz="2000"/>
          </a:p>
          <a:p>
            <a:pPr marL="539750" lvl="2" indent="0" algn="ctr">
              <a:buFont typeface="Wingdings" pitchFamily="2" charset="2"/>
              <a:buNone/>
            </a:pPr>
            <a:endParaRPr lang="de-DE" sz="200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A0C0204-1A5E-7242-B91B-060762C61F55}"/>
              </a:ext>
            </a:extLst>
          </p:cNvPr>
          <p:cNvSpPr txBox="1"/>
          <p:nvPr/>
        </p:nvSpPr>
        <p:spPr>
          <a:xfrm>
            <a:off x="1078937" y="4949070"/>
            <a:ext cx="217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Robert Hennings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D3CCE463-48DD-C741-A328-31463EDB602A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027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1) Idee und Zielsetzung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5</a:t>
            </a:fld>
            <a:endParaRPr lang="de-DE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657AF6E0-C5B8-8E4A-8670-819C30E7FA68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8094B811-F08E-DF85-D190-46BBA631AAC6}"/>
              </a:ext>
            </a:extLst>
          </p:cNvPr>
          <p:cNvSpPr txBox="1"/>
          <p:nvPr/>
        </p:nvSpPr>
        <p:spPr>
          <a:xfrm>
            <a:off x="1678472" y="4700821"/>
            <a:ext cx="2114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Optima" panose="02000503060000020004" pitchFamily="2" charset="0"/>
              </a:rPr>
              <a:t>Jeder Datenpunkt wird durch seinen eigenen Vektor konstruiert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A90751F-E1F2-5E19-38BF-FD7E84F9B701}"/>
              </a:ext>
            </a:extLst>
          </p:cNvPr>
          <p:cNvGrpSpPr/>
          <p:nvPr/>
        </p:nvGrpSpPr>
        <p:grpSpPr>
          <a:xfrm>
            <a:off x="5726083" y="1714143"/>
            <a:ext cx="4359892" cy="4390771"/>
            <a:chOff x="6996083" y="973157"/>
            <a:chExt cx="4359892" cy="4390771"/>
          </a:xfrm>
        </p:grpSpPr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44B6CD36-04EA-1F8D-69F2-27488E82E27E}"/>
                </a:ext>
              </a:extLst>
            </p:cNvPr>
            <p:cNvCxnSpPr/>
            <p:nvPr/>
          </p:nvCxnSpPr>
          <p:spPr>
            <a:xfrm>
              <a:off x="7172960" y="5100320"/>
              <a:ext cx="3891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32173983-9878-3B99-DFFA-FCF8E1B21C9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227320" y="3154680"/>
              <a:ext cx="3891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38386EC-EF59-496C-0B35-5C38DE69013E}"/>
                </a:ext>
              </a:extLst>
            </p:cNvPr>
            <p:cNvSpPr/>
            <p:nvPr/>
          </p:nvSpPr>
          <p:spPr>
            <a:xfrm>
              <a:off x="7569200" y="2783840"/>
              <a:ext cx="152400" cy="182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6E59FE3-0BC0-0153-0928-7365FDE2C455}"/>
                </a:ext>
              </a:extLst>
            </p:cNvPr>
            <p:cNvSpPr/>
            <p:nvPr/>
          </p:nvSpPr>
          <p:spPr>
            <a:xfrm>
              <a:off x="7420610" y="3154680"/>
              <a:ext cx="152400" cy="182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7118B56-8DBC-3AFF-6734-918B2B2B1500}"/>
                </a:ext>
              </a:extLst>
            </p:cNvPr>
            <p:cNvSpPr/>
            <p:nvPr/>
          </p:nvSpPr>
          <p:spPr>
            <a:xfrm>
              <a:off x="7874000" y="3530600"/>
              <a:ext cx="152400" cy="182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A9C328-E7E6-84DE-5EC1-61D190E40AFF}"/>
                </a:ext>
              </a:extLst>
            </p:cNvPr>
            <p:cNvSpPr/>
            <p:nvPr/>
          </p:nvSpPr>
          <p:spPr>
            <a:xfrm>
              <a:off x="8026400" y="3107055"/>
              <a:ext cx="152400" cy="182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3CD0C1F-1470-2809-D982-2758F20F84FF}"/>
                </a:ext>
              </a:extLst>
            </p:cNvPr>
            <p:cNvSpPr/>
            <p:nvPr/>
          </p:nvSpPr>
          <p:spPr>
            <a:xfrm>
              <a:off x="8178800" y="3393440"/>
              <a:ext cx="152400" cy="182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849E048-29BD-1595-FDDD-C6093D5B9BBB}"/>
                </a:ext>
              </a:extLst>
            </p:cNvPr>
            <p:cNvSpPr/>
            <p:nvPr/>
          </p:nvSpPr>
          <p:spPr>
            <a:xfrm>
              <a:off x="8153400" y="3653636"/>
              <a:ext cx="152400" cy="182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4FDBF62-3D64-B702-D435-C305D782A114}"/>
                </a:ext>
              </a:extLst>
            </p:cNvPr>
            <p:cNvSpPr/>
            <p:nvPr/>
          </p:nvSpPr>
          <p:spPr>
            <a:xfrm>
              <a:off x="8402320" y="4127500"/>
              <a:ext cx="152400" cy="182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D49660-7F42-4646-A049-B43A968FF061}"/>
                </a:ext>
              </a:extLst>
            </p:cNvPr>
            <p:cNvSpPr/>
            <p:nvPr/>
          </p:nvSpPr>
          <p:spPr>
            <a:xfrm>
              <a:off x="7673340" y="3231996"/>
              <a:ext cx="152400" cy="182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4C082E0-35DA-878D-9301-FF5F3280B608}"/>
                </a:ext>
              </a:extLst>
            </p:cNvPr>
            <p:cNvSpPr/>
            <p:nvPr/>
          </p:nvSpPr>
          <p:spPr>
            <a:xfrm>
              <a:off x="7620000" y="3694430"/>
              <a:ext cx="152400" cy="182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804ED8C-4A09-2AF0-4903-636F9C82DDAE}"/>
                </a:ext>
              </a:extLst>
            </p:cNvPr>
            <p:cNvSpPr/>
            <p:nvPr/>
          </p:nvSpPr>
          <p:spPr>
            <a:xfrm>
              <a:off x="7975600" y="3926840"/>
              <a:ext cx="152400" cy="182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1E6C0BC-0759-A67F-A3F0-8A2A81AC1AE5}"/>
                </a:ext>
              </a:extLst>
            </p:cNvPr>
            <p:cNvSpPr/>
            <p:nvPr/>
          </p:nvSpPr>
          <p:spPr>
            <a:xfrm>
              <a:off x="7752080" y="4071620"/>
              <a:ext cx="152400" cy="182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3546E5F-CCBC-777A-320E-8C3BB2BD022A}"/>
                </a:ext>
              </a:extLst>
            </p:cNvPr>
            <p:cNvSpPr/>
            <p:nvPr/>
          </p:nvSpPr>
          <p:spPr>
            <a:xfrm>
              <a:off x="8255000" y="3881120"/>
              <a:ext cx="152400" cy="182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A2C9DD8-70D1-274C-A0FF-E813D9486E7A}"/>
                </a:ext>
              </a:extLst>
            </p:cNvPr>
            <p:cNvSpPr/>
            <p:nvPr/>
          </p:nvSpPr>
          <p:spPr>
            <a:xfrm>
              <a:off x="8102600" y="4285538"/>
              <a:ext cx="152400" cy="182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E4BFF64-3F3C-8608-EDE0-A34C8279C013}"/>
                </a:ext>
              </a:extLst>
            </p:cNvPr>
            <p:cNvSpPr/>
            <p:nvPr/>
          </p:nvSpPr>
          <p:spPr>
            <a:xfrm>
              <a:off x="9576166" y="1697153"/>
              <a:ext cx="15240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B29BC14-97B4-ECA1-0676-F6EDE2A35F6E}"/>
                </a:ext>
              </a:extLst>
            </p:cNvPr>
            <p:cNvSpPr/>
            <p:nvPr/>
          </p:nvSpPr>
          <p:spPr>
            <a:xfrm>
              <a:off x="9427576" y="2067993"/>
              <a:ext cx="15240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919BE12-8505-8E72-7395-338AEC2B2CF2}"/>
                </a:ext>
              </a:extLst>
            </p:cNvPr>
            <p:cNvSpPr/>
            <p:nvPr/>
          </p:nvSpPr>
          <p:spPr>
            <a:xfrm>
              <a:off x="9880966" y="2443913"/>
              <a:ext cx="15240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3E37327-0D95-653C-C7A0-85D1F16523AD}"/>
                </a:ext>
              </a:extLst>
            </p:cNvPr>
            <p:cNvSpPr/>
            <p:nvPr/>
          </p:nvSpPr>
          <p:spPr>
            <a:xfrm>
              <a:off x="10033366" y="2020368"/>
              <a:ext cx="15240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95F07B7-12A6-710F-00BD-8C9805533EEB}"/>
                </a:ext>
              </a:extLst>
            </p:cNvPr>
            <p:cNvSpPr/>
            <p:nvPr/>
          </p:nvSpPr>
          <p:spPr>
            <a:xfrm>
              <a:off x="10185766" y="2306753"/>
              <a:ext cx="15240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45688AD-3941-2FDA-B8B5-0FCF0D8A211F}"/>
                </a:ext>
              </a:extLst>
            </p:cNvPr>
            <p:cNvSpPr/>
            <p:nvPr/>
          </p:nvSpPr>
          <p:spPr>
            <a:xfrm>
              <a:off x="10160366" y="2566949"/>
              <a:ext cx="15240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19DD045-B466-25A9-473F-D544C4A79CFE}"/>
                </a:ext>
              </a:extLst>
            </p:cNvPr>
            <p:cNvSpPr/>
            <p:nvPr/>
          </p:nvSpPr>
          <p:spPr>
            <a:xfrm>
              <a:off x="10409286" y="3040813"/>
              <a:ext cx="15240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9AC869F-97D1-7C97-AFA4-530EE05A4162}"/>
                </a:ext>
              </a:extLst>
            </p:cNvPr>
            <p:cNvSpPr/>
            <p:nvPr/>
          </p:nvSpPr>
          <p:spPr>
            <a:xfrm>
              <a:off x="9680306" y="2145309"/>
              <a:ext cx="15240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89137AA-68AF-D9FC-F10A-2EAE9DEA23CE}"/>
                </a:ext>
              </a:extLst>
            </p:cNvPr>
            <p:cNvSpPr/>
            <p:nvPr/>
          </p:nvSpPr>
          <p:spPr>
            <a:xfrm>
              <a:off x="9626966" y="2607743"/>
              <a:ext cx="15240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E144CD-DBCF-20BD-F060-84EB00DB0C48}"/>
                </a:ext>
              </a:extLst>
            </p:cNvPr>
            <p:cNvSpPr/>
            <p:nvPr/>
          </p:nvSpPr>
          <p:spPr>
            <a:xfrm>
              <a:off x="9982566" y="2840153"/>
              <a:ext cx="15240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37FF944-5B73-6E89-F6C7-E87D0213A2C3}"/>
                </a:ext>
              </a:extLst>
            </p:cNvPr>
            <p:cNvSpPr/>
            <p:nvPr/>
          </p:nvSpPr>
          <p:spPr>
            <a:xfrm>
              <a:off x="9759046" y="2984933"/>
              <a:ext cx="15240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D1E3C1B-10BE-A65E-C5AD-41A33238825D}"/>
                </a:ext>
              </a:extLst>
            </p:cNvPr>
            <p:cNvSpPr/>
            <p:nvPr/>
          </p:nvSpPr>
          <p:spPr>
            <a:xfrm>
              <a:off x="10261966" y="2794433"/>
              <a:ext cx="15240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B42275-5D64-C324-253E-6548202E6169}"/>
                </a:ext>
              </a:extLst>
            </p:cNvPr>
            <p:cNvSpPr/>
            <p:nvPr/>
          </p:nvSpPr>
          <p:spPr>
            <a:xfrm>
              <a:off x="10109566" y="3198851"/>
              <a:ext cx="15240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C252C3C0-6E45-2270-037E-16C59EAE8781}"/>
                </a:ext>
              </a:extLst>
            </p:cNvPr>
            <p:cNvCxnSpPr/>
            <p:nvPr/>
          </p:nvCxnSpPr>
          <p:spPr>
            <a:xfrm>
              <a:off x="8026400" y="1697153"/>
              <a:ext cx="2006966" cy="3088207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FE22BDF4-4005-6B94-0947-A5431913842D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V="1">
              <a:off x="7166610" y="3310778"/>
              <a:ext cx="276318" cy="17895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E07580C9-536C-AA93-F463-689D19560F14}"/>
                </a:ext>
              </a:extLst>
            </p:cNvPr>
            <p:cNvCxnSpPr>
              <a:cxnSpLocks/>
              <a:endCxn id="24" idx="4"/>
            </p:cNvCxnSpPr>
            <p:nvPr/>
          </p:nvCxnSpPr>
          <p:spPr>
            <a:xfrm flipV="1">
              <a:off x="7166974" y="3414876"/>
              <a:ext cx="582566" cy="1685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4FC21E57-3E91-A33D-524D-E954ECE1063E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7172959" y="3850528"/>
              <a:ext cx="469359" cy="12364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75860DEE-BBA8-D97A-B089-7CC81F2C4F66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7193280" y="2966720"/>
              <a:ext cx="452120" cy="21202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8B9C9814-E94D-396F-935C-EF02E266183C}"/>
                </a:ext>
              </a:extLst>
            </p:cNvPr>
            <p:cNvCxnSpPr>
              <a:cxnSpLocks/>
              <a:endCxn id="31" idx="3"/>
            </p:cNvCxnSpPr>
            <p:nvPr/>
          </p:nvCxnSpPr>
          <p:spPr>
            <a:xfrm flipV="1">
              <a:off x="7209426" y="2224091"/>
              <a:ext cx="2240468" cy="2876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DF5A4CF2-5852-011D-CE55-06DB096C1B57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V="1">
              <a:off x="7193280" y="3141031"/>
              <a:ext cx="2588084" cy="1945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B6127010-2A4E-2726-AAA1-31C7194676A5}"/>
                </a:ext>
              </a:extLst>
            </p:cNvPr>
            <p:cNvSpPr txBox="1"/>
            <p:nvPr/>
          </p:nvSpPr>
          <p:spPr>
            <a:xfrm>
              <a:off x="7661542" y="4630420"/>
              <a:ext cx="13614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/>
                <a:t>Support </a:t>
              </a:r>
              <a:r>
                <a:rPr lang="de-DE" sz="1200" err="1"/>
                <a:t>Vectors</a:t>
              </a:r>
              <a:endParaRPr lang="de-DE" sz="1200"/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B9B6262-B504-BC97-B7E9-18436887B6FB}"/>
                </a:ext>
              </a:extLst>
            </p:cNvPr>
            <p:cNvSpPr txBox="1"/>
            <p:nvPr/>
          </p:nvSpPr>
          <p:spPr>
            <a:xfrm>
              <a:off x="6996083" y="973157"/>
              <a:ext cx="2844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/>
                <a:t>Y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640FCC3-AFC2-F9A4-E1BA-4953445E1DC5}"/>
                </a:ext>
              </a:extLst>
            </p:cNvPr>
            <p:cNvSpPr txBox="1"/>
            <p:nvPr/>
          </p:nvSpPr>
          <p:spPr>
            <a:xfrm>
              <a:off x="11039362" y="5086929"/>
              <a:ext cx="3166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/>
                <a:t>X</a:t>
              </a:r>
            </a:p>
          </p:txBody>
        </p: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48BFAB16-37FB-CBB3-E3FA-F525B94A1359}"/>
              </a:ext>
            </a:extLst>
          </p:cNvPr>
          <p:cNvSpPr txBox="1"/>
          <p:nvPr/>
        </p:nvSpPr>
        <p:spPr>
          <a:xfrm>
            <a:off x="5863233" y="5936869"/>
            <a:ext cx="39310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latin typeface="Optima" panose="02000503060000020004" pitchFamily="2" charset="0"/>
              </a:rPr>
              <a:t>Abbildung Nr.1: Grundlegende Idee im 2 dimensionalen Raum</a:t>
            </a:r>
          </a:p>
        </p:txBody>
      </p:sp>
    </p:spTree>
    <p:extLst>
      <p:ext uri="{BB962C8B-B14F-4D97-AF65-F5344CB8AC3E}">
        <p14:creationId xmlns:p14="http://schemas.microsoft.com/office/powerpoint/2010/main" val="2823559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Agenda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C75205A1-F89A-2546-B78A-90B33022B0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810605"/>
              </p:ext>
            </p:extLst>
          </p:nvPr>
        </p:nvGraphicFramePr>
        <p:xfrm>
          <a:off x="2600446" y="17632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6</a:t>
            </a:fld>
            <a:endParaRPr lang="de-DE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007C592-3C63-0847-9C38-1B755338D6E7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323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2) Verschiedene Beispiele der Hyperebene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7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3" descr="SVM_2">
            <a:extLst>
              <a:ext uri="{FF2B5EF4-FFF2-40B4-BE49-F238E27FC236}">
                <a16:creationId xmlns:a16="http://schemas.microsoft.com/office/drawing/2014/main" id="{514F0169-0ED3-747F-7685-783A835DE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86" y="1619381"/>
            <a:ext cx="6289168" cy="443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25A9BCC-D631-A517-DD0D-D60916FE2CBF}"/>
              </a:ext>
            </a:extLst>
          </p:cNvPr>
          <p:cNvSpPr txBox="1"/>
          <p:nvPr/>
        </p:nvSpPr>
        <p:spPr>
          <a:xfrm>
            <a:off x="3113790" y="5638128"/>
            <a:ext cx="6599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latin typeface="Optima" panose="02000503060000020004" pitchFamily="2" charset="0"/>
              </a:rPr>
              <a:t>Abbildung Nr.2: Grundlegende Idee im 2 dimensionalen Raum, verschiedene Arten</a:t>
            </a:r>
          </a:p>
        </p:txBody>
      </p:sp>
    </p:spTree>
    <p:extLst>
      <p:ext uri="{BB962C8B-B14F-4D97-AF65-F5344CB8AC3E}">
        <p14:creationId xmlns:p14="http://schemas.microsoft.com/office/powerpoint/2010/main" val="202605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2) Verschiedene Beispiele der Hyperebene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8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4" descr="SVM_3">
            <a:extLst>
              <a:ext uri="{FF2B5EF4-FFF2-40B4-BE49-F238E27FC236}">
                <a16:creationId xmlns:a16="http://schemas.microsoft.com/office/drawing/2014/main" id="{29E7B9FC-C039-9C7D-E638-5BB123599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483" y="1713996"/>
            <a:ext cx="6293843" cy="45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9CF0BA35-9EE5-E96A-ED71-8A8804F862CD}"/>
              </a:ext>
            </a:extLst>
          </p:cNvPr>
          <p:cNvSpPr/>
          <p:nvPr/>
        </p:nvSpPr>
        <p:spPr>
          <a:xfrm>
            <a:off x="6329680" y="2048160"/>
            <a:ext cx="599440" cy="4572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5131B75-B269-B55A-6F57-E309FB420868}"/>
              </a:ext>
            </a:extLst>
          </p:cNvPr>
          <p:cNvSpPr txBox="1"/>
          <p:nvPr/>
        </p:nvSpPr>
        <p:spPr>
          <a:xfrm>
            <a:off x="3159098" y="5855853"/>
            <a:ext cx="6599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Abbildung Nr.3: Grundlegende Idee im 2 dimensionalen Raum, verschiedene Arten</a:t>
            </a:r>
          </a:p>
        </p:txBody>
      </p:sp>
    </p:spTree>
    <p:extLst>
      <p:ext uri="{BB962C8B-B14F-4D97-AF65-F5344CB8AC3E}">
        <p14:creationId xmlns:p14="http://schemas.microsoft.com/office/powerpoint/2010/main" val="2818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2) Verschiedene Beispiele der Hyperebene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9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9CF0BA35-9EE5-E96A-ED71-8A8804F862CD}"/>
              </a:ext>
            </a:extLst>
          </p:cNvPr>
          <p:cNvSpPr/>
          <p:nvPr/>
        </p:nvSpPr>
        <p:spPr>
          <a:xfrm>
            <a:off x="6329680" y="2048160"/>
            <a:ext cx="599440" cy="4572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SVM_4">
            <a:extLst>
              <a:ext uri="{FF2B5EF4-FFF2-40B4-BE49-F238E27FC236}">
                <a16:creationId xmlns:a16="http://schemas.microsoft.com/office/drawing/2014/main" id="{0165D546-B639-278F-ED54-44923C7BA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141" y="1655338"/>
            <a:ext cx="6324846" cy="460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32FC681C-E826-7B9E-291E-4C739526730B}"/>
              </a:ext>
            </a:extLst>
          </p:cNvPr>
          <p:cNvSpPr/>
          <p:nvPr/>
        </p:nvSpPr>
        <p:spPr>
          <a:xfrm>
            <a:off x="6568440" y="2163861"/>
            <a:ext cx="436880" cy="3860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Optima" panose="02000503060000020004" pitchFamily="2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DCE4564-6099-9DEA-2B19-DDD672818826}"/>
              </a:ext>
            </a:extLst>
          </p:cNvPr>
          <p:cNvSpPr txBox="1"/>
          <p:nvPr/>
        </p:nvSpPr>
        <p:spPr>
          <a:xfrm>
            <a:off x="3268730" y="5900434"/>
            <a:ext cx="6599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latin typeface="Optima" panose="02000503060000020004" pitchFamily="2" charset="0"/>
              </a:rPr>
              <a:t>Abbildung Nr.4: Grundlegende Idee im 2 dimensionalen Raum, verschiedene Arten</a:t>
            </a:r>
          </a:p>
        </p:txBody>
      </p:sp>
    </p:spTree>
    <p:extLst>
      <p:ext uri="{BB962C8B-B14F-4D97-AF65-F5344CB8AC3E}">
        <p14:creationId xmlns:p14="http://schemas.microsoft.com/office/powerpoint/2010/main" val="212950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1516</Words>
  <Application>Microsoft Macintosh PowerPoint</Application>
  <PresentationFormat>Breitbild</PresentationFormat>
  <Paragraphs>339</Paragraphs>
  <Slides>41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Optima</vt:lpstr>
      <vt:lpstr>Symbol</vt:lpstr>
      <vt:lpstr>Wingdings</vt:lpstr>
      <vt:lpstr>Office</vt:lpstr>
      <vt:lpstr>PowerPoint-Präsentation</vt:lpstr>
      <vt:lpstr>Agenda</vt:lpstr>
      <vt:lpstr>Agenda</vt:lpstr>
      <vt:lpstr>1) Idee und Zielsetzung</vt:lpstr>
      <vt:lpstr>1) Idee und Zielsetzung</vt:lpstr>
      <vt:lpstr>Agenda</vt:lpstr>
      <vt:lpstr>2) Verschiedene Beispiele der Hyperebene</vt:lpstr>
      <vt:lpstr>2) Verschiedene Beispiele der Hyperebene</vt:lpstr>
      <vt:lpstr>2) Verschiedene Beispiele der Hyperebene</vt:lpstr>
      <vt:lpstr>2) Verschiedene Beispiele der Hyperebene</vt:lpstr>
      <vt:lpstr>2) Verschiedene Beispiele der Hyperebene</vt:lpstr>
      <vt:lpstr>2) Verschiedene Beispiele der Hyperebene</vt:lpstr>
      <vt:lpstr>2) Verschiedene Beispiele der Hyperebene</vt:lpstr>
      <vt:lpstr>2) Verschiedene Beispiele der Hyperebene</vt:lpstr>
      <vt:lpstr>Agenda</vt:lpstr>
      <vt:lpstr>3) Exkurs Kernel Trick</vt:lpstr>
      <vt:lpstr>3) Exkurs Kernel Trick</vt:lpstr>
      <vt:lpstr>3) Exkurs Kernel Trick</vt:lpstr>
      <vt:lpstr>3) Exkurs Kernel Trick</vt:lpstr>
      <vt:lpstr>3) Exkurs Kernel Trick</vt:lpstr>
      <vt:lpstr>3) Exkurs Kernel Trick</vt:lpstr>
      <vt:lpstr>3) Exkurs Kernel Trick</vt:lpstr>
      <vt:lpstr>3) Exkurs Kernel Trick</vt:lpstr>
      <vt:lpstr>Agenda</vt:lpstr>
      <vt:lpstr>4) Wrap Up</vt:lpstr>
      <vt:lpstr>4) Wrap Up</vt:lpstr>
      <vt:lpstr>Agenda</vt:lpstr>
      <vt:lpstr>5) Mathematisches Konzept</vt:lpstr>
      <vt:lpstr>5) Mathematisches Konzept</vt:lpstr>
      <vt:lpstr>5) Mathematisches Konzept</vt:lpstr>
      <vt:lpstr>5) Mathematisches Konzept</vt:lpstr>
      <vt:lpstr>5) Mathematisches Konzept</vt:lpstr>
      <vt:lpstr>5) Mathematisches Konzept</vt:lpstr>
      <vt:lpstr>5) Mathematisches Konzept</vt:lpstr>
      <vt:lpstr>5) Mathematisches Konzept</vt:lpstr>
      <vt:lpstr>5) Mathematisches Konzept</vt:lpstr>
      <vt:lpstr>Agenda</vt:lpstr>
      <vt:lpstr>6) Beispiel in Python</vt:lpstr>
      <vt:lpstr>Agenda</vt:lpstr>
      <vt:lpstr>7) Literaturverzeichnis/Abbildungsverzeichnis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Robert Hennings</dc:creator>
  <cp:lastModifiedBy>Robert Hennings</cp:lastModifiedBy>
  <cp:revision>134</cp:revision>
  <dcterms:created xsi:type="dcterms:W3CDTF">2021-01-25T16:07:48Z</dcterms:created>
  <dcterms:modified xsi:type="dcterms:W3CDTF">2022-07-01T16:30:46Z</dcterms:modified>
</cp:coreProperties>
</file>